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ORAL – DIAPOSITIVE 1 (0:00 → 0:40)
[Regardez le public, souriez]
Bonjour à tous !
Je m'appelle Anton Soltani et je suis en 4ème.
Aujourd'hui, je vais vous présenter le métier de cuisinier, ou plus précisément celui de chef de cuisine.
C'est un métier qui m'intéresse beaucoup parce que j'aime créer des plats et faire plaisir aux gens.
J'ai fait mes recherches sur le site ONISEP et je vais vous expliquer tout ça en 5 minutes.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ORAL – DIAPOSITIVE 2 (0:40 → 1:30)
[Parlez calmement, montrez les cartes]
Le cuisinier a plusieurs missions importantes.
Il conçoit les plats, choisit les meilleurs produits frais et de saison, et élabore les menus.
Le chef, lui, supervise toute l'équipe de la brigade et répartit les tâches.
Il faut aussi respecter strictement les règles d'hygiène et de sécurité alimentaire : c'est la norme HACCP.
Les compétences clés sont la maîtrise des techniques de cuisine, la créativité pour dresser de beaux plats, mais aussi l'organisation et la capacité à gérer le stress pendant les services, car c'est très intense en cuisine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ORAL – DIAPOSITIVE 3 (1:30 → 2:15)
[Regardez alternativement les deux colonnes]
Comme tout métier, celui de cuisinier a des avantages et des inconvénients.
Parmi les avantages : c'est un métier très créatif, on peut exprimer sa passion tous les jours. C'est gratifiant de voir les clients apprécier les plats.
Le travail est varié et on peut évoluer ou même travailler à l'étranger.
Mais il y a aussi des inconvénients importants : les horaires sont très contraignants avec beaucoup de soirs, week-ends et jours fériés. C'est un travail physique et mentalement stressant pendant les services.
Il faut vraiment avoir la vocation et bien réfléchir à l'équilibre vie pro / vie perso.</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ORAL – DIAPOSITIVE 4 (2:15 → 2:55)
[Montrez la photo de la brigade]
Le cuisinier peut exercer dans de nombreux endroits : restaurants classiques ou étoilés, hôtels, mais aussi dans la restauration collective comme les cantines scolaires, les hôpitaux ou les entreprises.
L'environnement de travail est une cuisine professionnelle. C'est un travail en intérieur, souvent debout, dans la chaleur et le bruit.
On travaille en « brigade », c'est-à-dire en équipe avec des postes précis : commis, chef de partie, second, chef de cuisine.
C'est un métier où on est toujours en mouvement et où l'entraide est essentielle.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ORAL – DIAPOSITIVE 5 (2:55 → 3:40)
[Montrez l'évolution avec la main]
Pour évoluer dans ce métier, on commence généralement comme commis de cuisine après le CAP. Avec de l'expérience et du talent, on devient cuisinier, puis chef de partie, second, et enfin chef de cuisine. Certains ouvrent même leur propre restaurant.
Concernant les salaires : un débutant gagne environ 1 500 à 1 800 euros net par mois. Un cuisinier expérimenté peut monter à 2 500 euros, et un chef de cuisine confirmé dans un bel établissement peut gagner 3 000 à 4 000 euros net ou plus, surtout à Paris ou dans le luxe. Il y a parfois aussi des pourboires et des repas fournis.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ORAL – DIAPOSITIVE 6 (3:40 → 4:20)
[Parlez avec conviction]
Pour accéder à ce métier, le diplôme de base est le CAP Cuisine, que l'on peut préparer après la 3ème, souvent en apprentissage. C'est le diplôme fondamental.
Ensuite, on peut faire un Bac Pro Cuisine en 3 ans, ou des mentions complémentaires pour se spécialiser.
Pour monter plus haut, il existe le BP Arts de la cuisine ou un BTS Hôtellerie-Restauration.
Mais dans la cuisine, ce qui compte le plus, c'est l'expérience, le talent et la passion. Beaucoup de grands chefs ont commencé par un CAP et ont gravi les échelons grâce à leur travail acharné.</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ORAL – DIAPOSITIVE 7 (4:20 → 5:00)
[Parlez avec sincérité, regardez le public]
Pour conclure, après avoir étudié ce métier, je peux dire que oui, le métier de cuisinier m'attire vraiment. J'aime l'idée de créer des plats, d'être créatif et de faire plaisir aux gens avec mon travail.
Mais je ne me cache pas les difficultés : les horaires sont durs pour la vie de famille, c'est physique et il faut gérer le stress. Il faut vraiment avoir la vocation.
Pour l'instant, je pense que c'est une piste sérieuse pour moi. Je vais essayer de faire des stages en cuisine pour voir si ça me plaît vraiment au quotidien.
Merci de votre attention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ORAL – DIAPOSITIVE 8 (5:00 → 5:10)
[Regardez le public, souriez largement, dites la phrase avec conviction]
Cuisiner avec passion, servir avec le cœur !
[Montrez les images du bas]
Merci de votre attention !
[Fin de la présentation – prêt pour les questions]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image" Target="../media/image-1-2.jp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g"/><Relationship Id="rId2" Type="http://schemas.openxmlformats.org/officeDocument/2006/relationships/image" Target="../media/image-8-2.jpg"/><Relationship Id="rId3" Type="http://schemas.openxmlformats.org/officeDocument/2006/relationships/image" Target="../media/image-8-3.jpg"/><Relationship Id="rId4" Type="http://schemas.openxmlformats.org/officeDocument/2006/relationships/image" Target="../media/image-8-4.jp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9F0"/>
        </a:solidFill>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E85D04"/>
          </a:solidFill>
          <a:ln/>
        </p:spPr>
      </p:sp>
      <p:pic>
        <p:nvPicPr>
          <p:cNvPr id="3" name="Image 0" descr="/home/workdir/artifacts/searched_images/HBC92.jpg">    </p:cNvPr>
          <p:cNvPicPr>
            <a:picLocks noChangeAspect="1"/>
          </p:cNvPicPr>
          <p:nvPr/>
        </p:nvPicPr>
        <p:blipFill>
          <a:blip r:embed="rId1"/>
          <a:srcRect l="0" r="0" t="0" b="0"/>
          <a:stretch/>
        </p:blipFill>
        <p:spPr>
          <a:xfrm>
            <a:off x="365760" y="274320"/>
            <a:ext cx="4114800" cy="2194560"/>
          </a:xfrm>
          <a:prstGeom prst="rect">
            <a:avLst/>
          </a:prstGeom>
        </p:spPr>
      </p:pic>
      <p:pic>
        <p:nvPicPr>
          <p:cNvPr id="4" name="Image 1" descr="/home/workdir/artifacts/searched_images/sEp6Z.jpg">    </p:cNvPr>
          <p:cNvPicPr>
            <a:picLocks noChangeAspect="1"/>
          </p:cNvPicPr>
          <p:nvPr/>
        </p:nvPicPr>
        <p:blipFill>
          <a:blip r:embed="rId2"/>
          <a:srcRect l="0" r="0" t="0" b="0"/>
          <a:stretch/>
        </p:blipFill>
        <p:spPr>
          <a:xfrm>
            <a:off x="4663440" y="274320"/>
            <a:ext cx="4114800" cy="2194560"/>
          </a:xfrm>
          <a:prstGeom prst="rect">
            <a:avLst/>
          </a:prstGeom>
        </p:spPr>
      </p:pic>
      <p:sp>
        <p:nvSpPr>
          <p:cNvPr id="5" name="Text 1"/>
          <p:cNvSpPr/>
          <p:nvPr/>
        </p:nvSpPr>
        <p:spPr>
          <a:xfrm>
            <a:off x="457200" y="2606040"/>
            <a:ext cx="8229600" cy="411480"/>
          </a:xfrm>
          <a:prstGeom prst="rect">
            <a:avLst/>
          </a:prstGeom>
          <a:noFill/>
          <a:ln/>
        </p:spPr>
        <p:txBody>
          <a:bodyPr wrap="square" rtlCol="0" anchor="ctr"/>
          <a:lstStyle/>
          <a:p>
            <a:pPr algn="ctr" indent="0" marL="0">
              <a:buNone/>
            </a:pPr>
            <a:r>
              <a:rPr lang="en-US" sz="2200" dirty="0">
                <a:solidFill>
                  <a:srgbClr val="6B7280"/>
                </a:solidFill>
                <a:latin typeface="Arial" pitchFamily="34" charset="0"/>
                <a:ea typeface="Arial" pitchFamily="34" charset="-122"/>
                <a:cs typeface="Arial" pitchFamily="34" charset="-120"/>
              </a:rPr>
              <a:t>Le métier de</a:t>
            </a:r>
            <a:endParaRPr lang="en-US" sz="2200" dirty="0"/>
          </a:p>
        </p:txBody>
      </p:sp>
      <p:sp>
        <p:nvSpPr>
          <p:cNvPr id="6" name="Text 2"/>
          <p:cNvSpPr/>
          <p:nvPr/>
        </p:nvSpPr>
        <p:spPr>
          <a:xfrm>
            <a:off x="457200" y="2926080"/>
            <a:ext cx="8229600" cy="777240"/>
          </a:xfrm>
          <a:prstGeom prst="rect">
            <a:avLst/>
          </a:prstGeom>
          <a:noFill/>
          <a:ln/>
        </p:spPr>
        <p:txBody>
          <a:bodyPr wrap="square" rtlCol="0" anchor="ctr"/>
          <a:lstStyle/>
          <a:p>
            <a:pPr algn="ctr" indent="0" marL="0">
              <a:buNone/>
            </a:pPr>
            <a:r>
              <a:rPr lang="en-US" sz="4800" b="1" dirty="0">
                <a:solidFill>
                  <a:srgbClr val="1A1A2E"/>
                </a:solidFill>
                <a:latin typeface="Arial Black" pitchFamily="34" charset="0"/>
                <a:ea typeface="Arial Black" pitchFamily="34" charset="-122"/>
                <a:cs typeface="Arial Black" pitchFamily="34" charset="-120"/>
              </a:rPr>
              <a:t>CUISINIER</a:t>
            </a:r>
            <a:endParaRPr lang="en-US" sz="4800" dirty="0"/>
          </a:p>
        </p:txBody>
      </p:sp>
      <p:sp>
        <p:nvSpPr>
          <p:cNvPr id="7" name="Text 3"/>
          <p:cNvSpPr/>
          <p:nvPr/>
        </p:nvSpPr>
        <p:spPr>
          <a:xfrm>
            <a:off x="457200" y="3611880"/>
            <a:ext cx="8229600" cy="365760"/>
          </a:xfrm>
          <a:prstGeom prst="rect">
            <a:avLst/>
          </a:prstGeom>
          <a:noFill/>
          <a:ln/>
        </p:spPr>
        <p:txBody>
          <a:bodyPr wrap="square" rtlCol="0" anchor="ctr"/>
          <a:lstStyle/>
          <a:p>
            <a:pPr algn="ctr" indent="0" marL="0">
              <a:buNone/>
            </a:pPr>
            <a:r>
              <a:rPr lang="en-US" sz="2000" i="1" dirty="0">
                <a:solidFill>
                  <a:srgbClr val="E85D04"/>
                </a:solidFill>
                <a:latin typeface="Arial" pitchFamily="34" charset="0"/>
                <a:ea typeface="Arial" pitchFamily="34" charset="-122"/>
                <a:cs typeface="Arial" pitchFamily="34" charset="-120"/>
              </a:rPr>
              <a:t>ou Chef de cuisine</a:t>
            </a:r>
            <a:endParaRPr lang="en-US" sz="2000" dirty="0"/>
          </a:p>
        </p:txBody>
      </p:sp>
      <p:sp>
        <p:nvSpPr>
          <p:cNvPr id="8" name="Shape 4"/>
          <p:cNvSpPr/>
          <p:nvPr/>
        </p:nvSpPr>
        <p:spPr>
          <a:xfrm>
            <a:off x="2011680" y="4114800"/>
            <a:ext cx="5120640" cy="777240"/>
          </a:xfrm>
          <a:prstGeom prst="roundRect">
            <a:avLst>
              <a:gd name="adj" fmla="val 9412"/>
            </a:avLst>
          </a:prstGeom>
          <a:solidFill>
            <a:srgbClr val="FFFFFF"/>
          </a:solidFill>
          <a:ln/>
          <a:effectLst>
            <a:outerShdw sx="100000" sy="100000" kx="0" ky="0" algn="bl" rotWithShape="0" blurRad="76200" dist="25400" dir="8100000">
              <a:srgbClr val="000000">
                <a:alpha val="10000"/>
              </a:srgbClr>
            </a:outerShdw>
          </a:effectLst>
        </p:spPr>
      </p:sp>
      <p:sp>
        <p:nvSpPr>
          <p:cNvPr id="9" name="Text 5"/>
          <p:cNvSpPr/>
          <p:nvPr/>
        </p:nvSpPr>
        <p:spPr>
          <a:xfrm>
            <a:off x="2011680" y="4160520"/>
            <a:ext cx="5120640" cy="685800"/>
          </a:xfrm>
          <a:prstGeom prst="rect">
            <a:avLst/>
          </a:prstGeom>
          <a:noFill/>
          <a:ln/>
        </p:spPr>
        <p:txBody>
          <a:bodyPr wrap="square" rtlCol="0" anchor="ctr"/>
          <a:lstStyle/>
          <a:p>
            <a:pPr algn="ctr" indent="0" marL="0">
              <a:buNone/>
            </a:pPr>
            <a:r>
              <a:rPr lang="en-US" sz="1600" b="1" dirty="0">
                <a:solidFill>
                  <a:srgbClr val="1A1A2E"/>
                </a:solidFill>
                <a:latin typeface="Arial" pitchFamily="34" charset="0"/>
                <a:ea typeface="Arial" pitchFamily="34" charset="-122"/>
                <a:cs typeface="Arial" pitchFamily="34" charset="-120"/>
              </a:rPr>
              <a:t>Présenté par : Anton Soltani  •  4ème Collège</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9F0"/>
        </a:solidFill>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E85D04"/>
          </a:solidFill>
          <a:ln/>
        </p:spPr>
      </p:sp>
      <p:sp>
        <p:nvSpPr>
          <p:cNvPr id="3" name="Text 1"/>
          <p:cNvSpPr/>
          <p:nvPr/>
        </p:nvSpPr>
        <p:spPr>
          <a:xfrm>
            <a:off x="457200" y="274320"/>
            <a:ext cx="8229600" cy="502920"/>
          </a:xfrm>
          <a:prstGeom prst="rect">
            <a:avLst/>
          </a:prstGeom>
          <a:noFill/>
          <a:ln/>
        </p:spPr>
        <p:txBody>
          <a:bodyPr wrap="square" rtlCol="0" anchor="ctr"/>
          <a:lstStyle/>
          <a:p>
            <a:pPr indent="0" marL="0">
              <a:buNone/>
            </a:pPr>
            <a:r>
              <a:rPr lang="en-US" sz="2600" dirty="0">
                <a:solidFill>
                  <a:srgbClr val="1A1A2E"/>
                </a:solidFill>
                <a:latin typeface="Arial Black" pitchFamily="34" charset="0"/>
                <a:ea typeface="Arial Black" pitchFamily="34" charset="-122"/>
                <a:cs typeface="Arial Black" pitchFamily="34" charset="-120"/>
              </a:rPr>
              <a:t>Missions et compétences requises</a:t>
            </a:r>
            <a:endParaRPr lang="en-US" sz="2600" dirty="0"/>
          </a:p>
        </p:txBody>
      </p:sp>
      <p:sp>
        <p:nvSpPr>
          <p:cNvPr id="4" name="Shape 2"/>
          <p:cNvSpPr/>
          <p:nvPr/>
        </p:nvSpPr>
        <p:spPr>
          <a:xfrm>
            <a:off x="320040" y="914400"/>
            <a:ext cx="4206240" cy="3840480"/>
          </a:xfrm>
          <a:prstGeom prst="roundRect">
            <a:avLst>
              <a:gd name="adj" fmla="val 2381"/>
            </a:avLst>
          </a:prstGeom>
          <a:solidFill>
            <a:srgbClr val="FFFFFF"/>
          </a:solidFill>
          <a:ln/>
          <a:effectLst>
            <a:outerShdw sx="100000" sy="100000" kx="0" ky="0" algn="bl" rotWithShape="0" blurRad="63500" dist="25400" dir="8100000">
              <a:srgbClr val="000000">
                <a:alpha val="8000"/>
              </a:srgbClr>
            </a:outerShdw>
          </a:effectLst>
        </p:spPr>
      </p:sp>
      <p:pic>
        <p:nvPicPr>
          <p:cNvPr id="5" name="Image 0" descr="preencoded.png">    </p:cNvPr>
          <p:cNvPicPr>
            <a:picLocks noChangeAspect="1"/>
          </p:cNvPicPr>
          <p:nvPr/>
        </p:nvPicPr>
        <p:blipFill>
          <a:blip r:embed="rId1"/>
          <a:stretch>
            <a:fillRect/>
          </a:stretch>
        </p:blipFill>
        <p:spPr>
          <a:xfrm>
            <a:off x="502920" y="1051560"/>
            <a:ext cx="365760" cy="365760"/>
          </a:xfrm>
          <a:prstGeom prst="rect">
            <a:avLst/>
          </a:prstGeom>
        </p:spPr>
      </p:pic>
      <p:sp>
        <p:nvSpPr>
          <p:cNvPr id="6" name="Text 3"/>
          <p:cNvSpPr/>
          <p:nvPr/>
        </p:nvSpPr>
        <p:spPr>
          <a:xfrm>
            <a:off x="960120" y="1097280"/>
            <a:ext cx="3383280" cy="320040"/>
          </a:xfrm>
          <a:prstGeom prst="rect">
            <a:avLst/>
          </a:prstGeom>
          <a:noFill/>
          <a:ln/>
        </p:spPr>
        <p:txBody>
          <a:bodyPr wrap="square" rtlCol="0" anchor="ctr"/>
          <a:lstStyle/>
          <a:p>
            <a:pPr indent="0" marL="0">
              <a:buNone/>
            </a:pPr>
            <a:r>
              <a:rPr lang="en-US" sz="1500" b="1" dirty="0">
                <a:solidFill>
                  <a:srgbClr val="E85D04"/>
                </a:solidFill>
                <a:latin typeface="Arial" pitchFamily="34" charset="0"/>
                <a:ea typeface="Arial" pitchFamily="34" charset="-122"/>
                <a:cs typeface="Arial" pitchFamily="34" charset="-120"/>
              </a:rPr>
              <a:t>Missions principales</a:t>
            </a:r>
            <a:endParaRPr lang="en-US" sz="1500" dirty="0"/>
          </a:p>
        </p:txBody>
      </p:sp>
      <p:sp>
        <p:nvSpPr>
          <p:cNvPr id="7" name="Text 4"/>
          <p:cNvSpPr/>
          <p:nvPr/>
        </p:nvSpPr>
        <p:spPr>
          <a:xfrm>
            <a:off x="502920" y="1554480"/>
            <a:ext cx="3840480" cy="3017520"/>
          </a:xfrm>
          <a:prstGeom prst="rect">
            <a:avLst/>
          </a:prstGeom>
          <a:noFill/>
          <a:ln/>
        </p:spPr>
        <p:txBody>
          <a:bodyPr wrap="square" rtlCol="0" anchor="ctr"/>
          <a:lstStyle/>
          <a:p>
            <a:pPr indent="0" marL="0">
              <a:buNone/>
            </a:pPr>
            <a:r>
              <a:rPr lang="en-US" sz="1400" dirty="0">
                <a:solidFill>
                  <a:srgbClr val="1A1A2E"/>
                </a:solidFill>
                <a:latin typeface="Arial" pitchFamily="34" charset="0"/>
                <a:ea typeface="Arial" pitchFamily="34" charset="-122"/>
                <a:cs typeface="Arial" pitchFamily="34" charset="-120"/>
              </a:rPr>
              <a:t>• Concevoir et réaliser des plats savoureux</a:t>
            </a:r>
            <a:endParaRPr lang="en-US" sz="1400" dirty="0"/>
          </a:p>
          <a:p>
            <a:pPr indent="0" marL="0">
              <a:buNone/>
            </a:pPr>
            <a:r>
              <a:rPr lang="en-US" sz="1400" dirty="0">
                <a:solidFill>
                  <a:srgbClr val="1A1A2E"/>
                </a:solidFill>
                <a:latin typeface="Arial" pitchFamily="34" charset="0"/>
                <a:ea typeface="Arial" pitchFamily="34" charset="-122"/>
                <a:cs typeface="Arial" pitchFamily="34" charset="-120"/>
              </a:rPr>
              <a:t>• Choisir des produits frais et de saison</a:t>
            </a:r>
            <a:endParaRPr lang="en-US" sz="1400" dirty="0"/>
          </a:p>
          <a:p>
            <a:pPr indent="0" marL="0">
              <a:buNone/>
            </a:pPr>
            <a:r>
              <a:rPr lang="en-US" sz="1400" dirty="0">
                <a:solidFill>
                  <a:srgbClr val="1A1A2E"/>
                </a:solidFill>
                <a:latin typeface="Arial" pitchFamily="34" charset="0"/>
                <a:ea typeface="Arial" pitchFamily="34" charset="-122"/>
                <a:cs typeface="Arial" pitchFamily="34" charset="-120"/>
              </a:rPr>
              <a:t>• Élaborer menus et fiches techniques</a:t>
            </a:r>
            <a:endParaRPr lang="en-US" sz="1400" dirty="0"/>
          </a:p>
          <a:p>
            <a:pPr indent="0" marL="0">
              <a:buNone/>
            </a:pPr>
            <a:r>
              <a:rPr lang="en-US" sz="1400" dirty="0">
                <a:solidFill>
                  <a:srgbClr val="1A1A2E"/>
                </a:solidFill>
                <a:latin typeface="Arial" pitchFamily="34" charset="0"/>
                <a:ea typeface="Arial" pitchFamily="34" charset="-122"/>
                <a:cs typeface="Arial" pitchFamily="34" charset="-120"/>
              </a:rPr>
              <a:t>• Superviser l'équipe (pour le chef)</a:t>
            </a:r>
            <a:endParaRPr lang="en-US" sz="1400" dirty="0"/>
          </a:p>
          <a:p>
            <a:pPr indent="0" marL="0">
              <a:buNone/>
            </a:pPr>
            <a:r>
              <a:rPr lang="en-US" sz="1400" dirty="0">
                <a:solidFill>
                  <a:srgbClr val="1A1A2E"/>
                </a:solidFill>
                <a:latin typeface="Arial" pitchFamily="34" charset="0"/>
                <a:ea typeface="Arial" pitchFamily="34" charset="-122"/>
                <a:cs typeface="Arial" pitchFamily="34" charset="-120"/>
              </a:rPr>
              <a:t>• Respecter les normes d'hygiène HACCP</a:t>
            </a:r>
            <a:endParaRPr lang="en-US" sz="1400" dirty="0"/>
          </a:p>
          <a:p>
            <a:pPr indent="0" marL="0">
              <a:buNone/>
            </a:pPr>
            <a:r>
              <a:rPr lang="en-US" sz="1400" dirty="0">
                <a:solidFill>
                  <a:srgbClr val="1A1A2E"/>
                </a:solidFill>
                <a:latin typeface="Arial" pitchFamily="34" charset="0"/>
                <a:ea typeface="Arial" pitchFamily="34" charset="-122"/>
                <a:cs typeface="Arial" pitchFamily="34" charset="-120"/>
              </a:rPr>
              <a:t>• Faire évoluer la carte selon les clients</a:t>
            </a:r>
            <a:endParaRPr lang="en-US" sz="1400" dirty="0"/>
          </a:p>
        </p:txBody>
      </p:sp>
      <p:sp>
        <p:nvSpPr>
          <p:cNvPr id="8" name="Shape 5"/>
          <p:cNvSpPr/>
          <p:nvPr/>
        </p:nvSpPr>
        <p:spPr>
          <a:xfrm>
            <a:off x="4617720" y="914400"/>
            <a:ext cx="4206240" cy="3840480"/>
          </a:xfrm>
          <a:prstGeom prst="roundRect">
            <a:avLst>
              <a:gd name="adj" fmla="val 2381"/>
            </a:avLst>
          </a:prstGeom>
          <a:solidFill>
            <a:srgbClr val="FFFFFF"/>
          </a:solidFill>
          <a:ln/>
          <a:effectLst>
            <a:outerShdw sx="100000" sy="100000" kx="0" ky="0" algn="bl" rotWithShape="0" blurRad="63500" dist="25400" dir="8100000">
              <a:srgbClr val="000000">
                <a:alpha val="8000"/>
              </a:srgbClr>
            </a:outerShdw>
          </a:effectLst>
        </p:spPr>
      </p:sp>
      <p:pic>
        <p:nvPicPr>
          <p:cNvPr id="9" name="Image 1" descr="preencoded.png">    </p:cNvPr>
          <p:cNvPicPr>
            <a:picLocks noChangeAspect="1"/>
          </p:cNvPicPr>
          <p:nvPr/>
        </p:nvPicPr>
        <p:blipFill>
          <a:blip r:embed="rId2"/>
          <a:stretch>
            <a:fillRect/>
          </a:stretch>
        </p:blipFill>
        <p:spPr>
          <a:xfrm>
            <a:off x="4800600" y="1051560"/>
            <a:ext cx="365760" cy="365760"/>
          </a:xfrm>
          <a:prstGeom prst="rect">
            <a:avLst/>
          </a:prstGeom>
        </p:spPr>
      </p:pic>
      <p:sp>
        <p:nvSpPr>
          <p:cNvPr id="10" name="Text 6"/>
          <p:cNvSpPr/>
          <p:nvPr/>
        </p:nvSpPr>
        <p:spPr>
          <a:xfrm>
            <a:off x="5257800" y="1097280"/>
            <a:ext cx="3383280" cy="320040"/>
          </a:xfrm>
          <a:prstGeom prst="rect">
            <a:avLst/>
          </a:prstGeom>
          <a:noFill/>
          <a:ln/>
        </p:spPr>
        <p:txBody>
          <a:bodyPr wrap="square" rtlCol="0" anchor="ctr"/>
          <a:lstStyle/>
          <a:p>
            <a:pPr indent="0" marL="0">
              <a:buNone/>
            </a:pPr>
            <a:r>
              <a:rPr lang="en-US" sz="1500" b="1" dirty="0">
                <a:solidFill>
                  <a:srgbClr val="2D6A4F"/>
                </a:solidFill>
                <a:latin typeface="Arial" pitchFamily="34" charset="0"/>
                <a:ea typeface="Arial" pitchFamily="34" charset="-122"/>
                <a:cs typeface="Arial" pitchFamily="34" charset="-120"/>
              </a:rPr>
              <a:t>Compétences requises</a:t>
            </a:r>
            <a:endParaRPr lang="en-US" sz="1500" dirty="0"/>
          </a:p>
        </p:txBody>
      </p:sp>
      <p:sp>
        <p:nvSpPr>
          <p:cNvPr id="11" name="Text 7"/>
          <p:cNvSpPr/>
          <p:nvPr/>
        </p:nvSpPr>
        <p:spPr>
          <a:xfrm>
            <a:off x="4800600" y="1554480"/>
            <a:ext cx="3840480" cy="3017520"/>
          </a:xfrm>
          <a:prstGeom prst="rect">
            <a:avLst/>
          </a:prstGeom>
          <a:noFill/>
          <a:ln/>
        </p:spPr>
        <p:txBody>
          <a:bodyPr wrap="square" rtlCol="0" anchor="ctr"/>
          <a:lstStyle/>
          <a:p>
            <a:pPr indent="0" marL="0">
              <a:buNone/>
            </a:pPr>
            <a:r>
              <a:rPr lang="en-US" sz="1400" dirty="0">
                <a:solidFill>
                  <a:srgbClr val="1A1A2E"/>
                </a:solidFill>
                <a:latin typeface="Arial" pitchFamily="34" charset="0"/>
                <a:ea typeface="Arial" pitchFamily="34" charset="-122"/>
                <a:cs typeface="Arial" pitchFamily="34" charset="-120"/>
              </a:rPr>
              <a:t>• Maîtrise des techniques culinaires</a:t>
            </a:r>
            <a:endParaRPr lang="en-US" sz="1400" dirty="0"/>
          </a:p>
          <a:p>
            <a:pPr indent="0" marL="0">
              <a:buNone/>
            </a:pPr>
            <a:r>
              <a:rPr lang="en-US" sz="1400" dirty="0">
                <a:solidFill>
                  <a:srgbClr val="1A1A2E"/>
                </a:solidFill>
                <a:latin typeface="Arial" pitchFamily="34" charset="0"/>
                <a:ea typeface="Arial" pitchFamily="34" charset="-122"/>
                <a:cs typeface="Arial" pitchFamily="34" charset="-120"/>
              </a:rPr>
              <a:t>• Créativité et sens artistique (dressage)</a:t>
            </a:r>
            <a:endParaRPr lang="en-US" sz="1400" dirty="0"/>
          </a:p>
          <a:p>
            <a:pPr indent="0" marL="0">
              <a:buNone/>
            </a:pPr>
            <a:r>
              <a:rPr lang="en-US" sz="1400" dirty="0">
                <a:solidFill>
                  <a:srgbClr val="1A1A2E"/>
                </a:solidFill>
                <a:latin typeface="Arial" pitchFamily="34" charset="0"/>
                <a:ea typeface="Arial" pitchFamily="34" charset="-122"/>
                <a:cs typeface="Arial" pitchFamily="34" charset="-120"/>
              </a:rPr>
              <a:t>• Rigueur et organisation</a:t>
            </a:r>
            <a:endParaRPr lang="en-US" sz="1400" dirty="0"/>
          </a:p>
          <a:p>
            <a:pPr indent="0" marL="0">
              <a:buNone/>
            </a:pPr>
            <a:r>
              <a:rPr lang="en-US" sz="1400" dirty="0">
                <a:solidFill>
                  <a:srgbClr val="1A1A2E"/>
                </a:solidFill>
                <a:latin typeface="Arial" pitchFamily="34" charset="0"/>
                <a:ea typeface="Arial" pitchFamily="34" charset="-122"/>
                <a:cs typeface="Arial" pitchFamily="34" charset="-120"/>
              </a:rPr>
              <a:t>• Travailler sous pression (services)</a:t>
            </a:r>
            <a:endParaRPr lang="en-US" sz="1400" dirty="0"/>
          </a:p>
          <a:p>
            <a:pPr indent="0" marL="0">
              <a:buNone/>
            </a:pPr>
            <a:r>
              <a:rPr lang="en-US" sz="1400" dirty="0">
                <a:solidFill>
                  <a:srgbClr val="1A1A2E"/>
                </a:solidFill>
                <a:latin typeface="Arial" pitchFamily="34" charset="0"/>
                <a:ea typeface="Arial" pitchFamily="34" charset="-122"/>
                <a:cs typeface="Arial" pitchFamily="34" charset="-120"/>
              </a:rPr>
              <a:t>• Travail en équipe et communication</a:t>
            </a:r>
            <a:endParaRPr lang="en-US" sz="1400" dirty="0"/>
          </a:p>
          <a:p>
            <a:pPr indent="0" marL="0">
              <a:buNone/>
            </a:pPr>
            <a:r>
              <a:rPr lang="en-US" sz="1400" dirty="0">
                <a:solidFill>
                  <a:srgbClr val="1A1A2E"/>
                </a:solidFill>
                <a:latin typeface="Arial" pitchFamily="34" charset="0"/>
                <a:ea typeface="Arial" pitchFamily="34" charset="-122"/>
                <a:cs typeface="Arial" pitchFamily="34" charset="-120"/>
              </a:rPr>
              <a:t>• Connaissance des produits et diététique</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9F0"/>
        </a:solidFill>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E85D04"/>
          </a:solidFill>
          <a:ln/>
        </p:spPr>
      </p:sp>
      <p:sp>
        <p:nvSpPr>
          <p:cNvPr id="3" name="Text 1"/>
          <p:cNvSpPr/>
          <p:nvPr/>
        </p:nvSpPr>
        <p:spPr>
          <a:xfrm>
            <a:off x="457200" y="274320"/>
            <a:ext cx="8229600" cy="502920"/>
          </a:xfrm>
          <a:prstGeom prst="rect">
            <a:avLst/>
          </a:prstGeom>
          <a:noFill/>
          <a:ln/>
        </p:spPr>
        <p:txBody>
          <a:bodyPr wrap="square" rtlCol="0" anchor="ctr"/>
          <a:lstStyle/>
          <a:p>
            <a:pPr indent="0" marL="0">
              <a:buNone/>
            </a:pPr>
            <a:r>
              <a:rPr lang="en-US" sz="2600" dirty="0">
                <a:solidFill>
                  <a:srgbClr val="1A1A2E"/>
                </a:solidFill>
                <a:latin typeface="Arial Black" pitchFamily="34" charset="0"/>
                <a:ea typeface="Arial Black" pitchFamily="34" charset="-122"/>
                <a:cs typeface="Arial Black" pitchFamily="34" charset="-120"/>
              </a:rPr>
              <a:t>Avantages et inconvénients</a:t>
            </a:r>
            <a:endParaRPr lang="en-US" sz="2600" dirty="0"/>
          </a:p>
        </p:txBody>
      </p:sp>
      <p:sp>
        <p:nvSpPr>
          <p:cNvPr id="4" name="Shape 2"/>
          <p:cNvSpPr/>
          <p:nvPr/>
        </p:nvSpPr>
        <p:spPr>
          <a:xfrm>
            <a:off x="320040" y="914400"/>
            <a:ext cx="4206240" cy="3840480"/>
          </a:xfrm>
          <a:prstGeom prst="roundRect">
            <a:avLst>
              <a:gd name="adj" fmla="val 2381"/>
            </a:avLst>
          </a:prstGeom>
          <a:solidFill>
            <a:srgbClr val="E8F5E9"/>
          </a:solidFill>
          <a:ln/>
          <a:effectLst>
            <a:outerShdw sx="100000" sy="100000" kx="0" ky="0" algn="bl" rotWithShape="0" blurRad="63500" dist="25400" dir="8100000">
              <a:srgbClr val="000000">
                <a:alpha val="8000"/>
              </a:srgbClr>
            </a:outerShdw>
          </a:effectLst>
        </p:spPr>
      </p:sp>
      <p:pic>
        <p:nvPicPr>
          <p:cNvPr id="5" name="Image 0" descr="preencoded.png">    </p:cNvPr>
          <p:cNvPicPr>
            <a:picLocks noChangeAspect="1"/>
          </p:cNvPicPr>
          <p:nvPr/>
        </p:nvPicPr>
        <p:blipFill>
          <a:blip r:embed="rId1"/>
          <a:stretch>
            <a:fillRect/>
          </a:stretch>
        </p:blipFill>
        <p:spPr>
          <a:xfrm>
            <a:off x="502920" y="1051560"/>
            <a:ext cx="365760" cy="365760"/>
          </a:xfrm>
          <a:prstGeom prst="rect">
            <a:avLst/>
          </a:prstGeom>
        </p:spPr>
      </p:pic>
      <p:sp>
        <p:nvSpPr>
          <p:cNvPr id="6" name="Text 3"/>
          <p:cNvSpPr/>
          <p:nvPr/>
        </p:nvSpPr>
        <p:spPr>
          <a:xfrm>
            <a:off x="960120" y="1097280"/>
            <a:ext cx="3383280" cy="320040"/>
          </a:xfrm>
          <a:prstGeom prst="rect">
            <a:avLst/>
          </a:prstGeom>
          <a:noFill/>
          <a:ln/>
        </p:spPr>
        <p:txBody>
          <a:bodyPr wrap="square" rtlCol="0" anchor="ctr"/>
          <a:lstStyle/>
          <a:p>
            <a:pPr indent="0" marL="0">
              <a:buNone/>
            </a:pPr>
            <a:r>
              <a:rPr lang="en-US" sz="1600" b="1" dirty="0">
                <a:solidFill>
                  <a:srgbClr val="2D6A4F"/>
                </a:solidFill>
                <a:latin typeface="Arial" pitchFamily="34" charset="0"/>
                <a:ea typeface="Arial" pitchFamily="34" charset="-122"/>
                <a:cs typeface="Arial" pitchFamily="34" charset="-120"/>
              </a:rPr>
              <a:t>Avantages</a:t>
            </a:r>
            <a:endParaRPr lang="en-US" sz="1600" dirty="0"/>
          </a:p>
        </p:txBody>
      </p:sp>
      <p:sp>
        <p:nvSpPr>
          <p:cNvPr id="7" name="Text 4"/>
          <p:cNvSpPr/>
          <p:nvPr/>
        </p:nvSpPr>
        <p:spPr>
          <a:xfrm>
            <a:off x="502920" y="1554480"/>
            <a:ext cx="3840480" cy="3017520"/>
          </a:xfrm>
          <a:prstGeom prst="rect">
            <a:avLst/>
          </a:prstGeom>
          <a:noFill/>
          <a:ln/>
        </p:spPr>
        <p:txBody>
          <a:bodyPr wrap="square" rtlCol="0" anchor="ctr"/>
          <a:lstStyle/>
          <a:p>
            <a:pPr indent="0" marL="0">
              <a:buNone/>
            </a:pPr>
            <a:r>
              <a:rPr lang="en-US" sz="1400" dirty="0">
                <a:solidFill>
                  <a:srgbClr val="1A1A2E"/>
                </a:solidFill>
                <a:latin typeface="Arial" pitchFamily="34" charset="0"/>
                <a:ea typeface="Arial" pitchFamily="34" charset="-122"/>
                <a:cs typeface="Arial" pitchFamily="34" charset="-120"/>
              </a:rPr>
              <a:t>✓ Métier créatif et passionnant</a:t>
            </a:r>
            <a:endParaRPr lang="en-US" sz="1400" dirty="0"/>
          </a:p>
          <a:p>
            <a:pPr indent="0" marL="0">
              <a:buNone/>
            </a:pPr>
            <a:r>
              <a:rPr lang="en-US" sz="1400" dirty="0">
                <a:solidFill>
                  <a:srgbClr val="1A1A2E"/>
                </a:solidFill>
                <a:latin typeface="Arial" pitchFamily="34" charset="0"/>
                <a:ea typeface="Arial" pitchFamily="34" charset="-122"/>
                <a:cs typeface="Arial" pitchFamily="34" charset="-120"/>
              </a:rPr>
              <a:t>✓ Faire plaisir aux clients chaque jour</a:t>
            </a:r>
            <a:endParaRPr lang="en-US" sz="1400" dirty="0"/>
          </a:p>
          <a:p>
            <a:pPr indent="0" marL="0">
              <a:buNone/>
            </a:pPr>
            <a:r>
              <a:rPr lang="en-US" sz="1400" dirty="0">
                <a:solidFill>
                  <a:srgbClr val="1A1A2E"/>
                </a:solidFill>
                <a:latin typeface="Arial" pitchFamily="34" charset="0"/>
                <a:ea typeface="Arial" pitchFamily="34" charset="-122"/>
                <a:cs typeface="Arial" pitchFamily="34" charset="-120"/>
              </a:rPr>
              <a:t>✓ Travail varié, jamais routinier</a:t>
            </a:r>
            <a:endParaRPr lang="en-US" sz="1400" dirty="0"/>
          </a:p>
          <a:p>
            <a:pPr indent="0" marL="0">
              <a:buNone/>
            </a:pPr>
            <a:r>
              <a:rPr lang="en-US" sz="1400" dirty="0">
                <a:solidFill>
                  <a:srgbClr val="1A1A2E"/>
                </a:solidFill>
                <a:latin typeface="Arial" pitchFamily="34" charset="0"/>
                <a:ea typeface="Arial" pitchFamily="34" charset="-122"/>
                <a:cs typeface="Arial" pitchFamily="34" charset="-120"/>
              </a:rPr>
              <a:t>✓ Possibilités d'évolution et voyager</a:t>
            </a:r>
            <a:endParaRPr lang="en-US" sz="1400" dirty="0"/>
          </a:p>
          <a:p>
            <a:pPr indent="0" marL="0">
              <a:buNone/>
            </a:pPr>
            <a:r>
              <a:rPr lang="en-US" sz="1400" dirty="0">
                <a:solidFill>
                  <a:srgbClr val="1A1A2E"/>
                </a:solidFill>
                <a:latin typeface="Arial" pitchFamily="34" charset="0"/>
                <a:ea typeface="Arial" pitchFamily="34" charset="-122"/>
                <a:cs typeface="Arial" pitchFamily="34" charset="-120"/>
              </a:rPr>
              <a:t>✓ Ambiance d'équipe dans la brigade</a:t>
            </a:r>
            <a:endParaRPr lang="en-US" sz="1400" dirty="0"/>
          </a:p>
          <a:p>
            <a:pPr indent="0" marL="0">
              <a:buNone/>
            </a:pPr>
            <a:r>
              <a:rPr lang="en-US" sz="1400" dirty="0">
                <a:solidFill>
                  <a:srgbClr val="1A1A2E"/>
                </a:solidFill>
                <a:latin typeface="Arial" pitchFamily="34" charset="0"/>
                <a:ea typeface="Arial" pitchFamily="34" charset="-122"/>
                <a:cs typeface="Arial" pitchFamily="34" charset="-120"/>
              </a:rPr>
              <a:t>✓ Satisfaction de voir son travail apprécié</a:t>
            </a:r>
            <a:endParaRPr lang="en-US" sz="1400" dirty="0"/>
          </a:p>
        </p:txBody>
      </p:sp>
      <p:sp>
        <p:nvSpPr>
          <p:cNvPr id="8" name="Shape 5"/>
          <p:cNvSpPr/>
          <p:nvPr/>
        </p:nvSpPr>
        <p:spPr>
          <a:xfrm>
            <a:off x="4617720" y="914400"/>
            <a:ext cx="4206240" cy="3840480"/>
          </a:xfrm>
          <a:prstGeom prst="roundRect">
            <a:avLst>
              <a:gd name="adj" fmla="val 2381"/>
            </a:avLst>
          </a:prstGeom>
          <a:solidFill>
            <a:srgbClr val="FFEBEE"/>
          </a:solidFill>
          <a:ln/>
          <a:effectLst>
            <a:outerShdw sx="100000" sy="100000" kx="0" ky="0" algn="bl" rotWithShape="0" blurRad="63500" dist="25400" dir="8100000">
              <a:srgbClr val="000000">
                <a:alpha val="8000"/>
              </a:srgbClr>
            </a:outerShdw>
          </a:effectLst>
        </p:spPr>
      </p:sp>
      <p:pic>
        <p:nvPicPr>
          <p:cNvPr id="9" name="Image 1" descr="preencoded.png">    </p:cNvPr>
          <p:cNvPicPr>
            <a:picLocks noChangeAspect="1"/>
          </p:cNvPicPr>
          <p:nvPr/>
        </p:nvPicPr>
        <p:blipFill>
          <a:blip r:embed="rId2"/>
          <a:stretch>
            <a:fillRect/>
          </a:stretch>
        </p:blipFill>
        <p:spPr>
          <a:xfrm>
            <a:off x="4800600" y="1051560"/>
            <a:ext cx="365760" cy="365760"/>
          </a:xfrm>
          <a:prstGeom prst="rect">
            <a:avLst/>
          </a:prstGeom>
        </p:spPr>
      </p:pic>
      <p:sp>
        <p:nvSpPr>
          <p:cNvPr id="10" name="Text 6"/>
          <p:cNvSpPr/>
          <p:nvPr/>
        </p:nvSpPr>
        <p:spPr>
          <a:xfrm>
            <a:off x="5257800" y="1097280"/>
            <a:ext cx="3383280" cy="320040"/>
          </a:xfrm>
          <a:prstGeom prst="rect">
            <a:avLst/>
          </a:prstGeom>
          <a:noFill/>
          <a:ln/>
        </p:spPr>
        <p:txBody>
          <a:bodyPr wrap="square" rtlCol="0" anchor="ctr"/>
          <a:lstStyle/>
          <a:p>
            <a:pPr indent="0" marL="0">
              <a:buNone/>
            </a:pPr>
            <a:r>
              <a:rPr lang="en-US" sz="1600" b="1" dirty="0">
                <a:solidFill>
                  <a:srgbClr val="E85D04"/>
                </a:solidFill>
                <a:latin typeface="Arial" pitchFamily="34" charset="0"/>
                <a:ea typeface="Arial" pitchFamily="34" charset="-122"/>
                <a:cs typeface="Arial" pitchFamily="34" charset="-120"/>
              </a:rPr>
              <a:t>Inconvénients</a:t>
            </a:r>
            <a:endParaRPr lang="en-US" sz="1600" dirty="0"/>
          </a:p>
        </p:txBody>
      </p:sp>
      <p:sp>
        <p:nvSpPr>
          <p:cNvPr id="11" name="Text 7"/>
          <p:cNvSpPr/>
          <p:nvPr/>
        </p:nvSpPr>
        <p:spPr>
          <a:xfrm>
            <a:off x="4800600" y="1554480"/>
            <a:ext cx="3840480" cy="3017520"/>
          </a:xfrm>
          <a:prstGeom prst="rect">
            <a:avLst/>
          </a:prstGeom>
          <a:noFill/>
          <a:ln/>
        </p:spPr>
        <p:txBody>
          <a:bodyPr wrap="square" rtlCol="0" anchor="ctr"/>
          <a:lstStyle/>
          <a:p>
            <a:pPr indent="0" marL="0">
              <a:buNone/>
            </a:pPr>
            <a:r>
              <a:rPr lang="en-US" sz="1400" dirty="0">
                <a:solidFill>
                  <a:srgbClr val="1A1A2E"/>
                </a:solidFill>
                <a:latin typeface="Arial" pitchFamily="34" charset="0"/>
                <a:ea typeface="Arial" pitchFamily="34" charset="-122"/>
                <a:cs typeface="Arial" pitchFamily="34" charset="-120"/>
              </a:rPr>
              <a:t>✗ Horaires très contraignants (soirs, WE)</a:t>
            </a:r>
            <a:endParaRPr lang="en-US" sz="1400" dirty="0"/>
          </a:p>
          <a:p>
            <a:pPr indent="0" marL="0">
              <a:buNone/>
            </a:pPr>
            <a:r>
              <a:rPr lang="en-US" sz="1400" dirty="0">
                <a:solidFill>
                  <a:srgbClr val="1A1A2E"/>
                </a:solidFill>
                <a:latin typeface="Arial" pitchFamily="34" charset="0"/>
                <a:ea typeface="Arial" pitchFamily="34" charset="-122"/>
                <a:cs typeface="Arial" pitchFamily="34" charset="-120"/>
              </a:rPr>
              <a:t>✗ Travail physique exigeant (debout, chaleur)</a:t>
            </a:r>
            <a:endParaRPr lang="en-US" sz="1400" dirty="0"/>
          </a:p>
          <a:p>
            <a:pPr indent="0" marL="0">
              <a:buNone/>
            </a:pPr>
            <a:r>
              <a:rPr lang="en-US" sz="1400" dirty="0">
                <a:solidFill>
                  <a:srgbClr val="1A1A2E"/>
                </a:solidFill>
                <a:latin typeface="Arial" pitchFamily="34" charset="0"/>
                <a:ea typeface="Arial" pitchFamily="34" charset="-122"/>
                <a:cs typeface="Arial" pitchFamily="34" charset="-120"/>
              </a:rPr>
              <a:t>✗ Stress important pendant les services</a:t>
            </a:r>
            <a:endParaRPr lang="en-US" sz="1400" dirty="0"/>
          </a:p>
          <a:p>
            <a:pPr indent="0" marL="0">
              <a:buNone/>
            </a:pPr>
            <a:r>
              <a:rPr lang="en-US" sz="1400" dirty="0">
                <a:solidFill>
                  <a:srgbClr val="1A1A2E"/>
                </a:solidFill>
                <a:latin typeface="Arial" pitchFamily="34" charset="0"/>
                <a:ea typeface="Arial" pitchFamily="34" charset="-122"/>
                <a:cs typeface="Arial" pitchFamily="34" charset="-120"/>
              </a:rPr>
              <a:t>✗ Impact sur la vie personnelle</a:t>
            </a:r>
            <a:endParaRPr lang="en-US" sz="1400" dirty="0"/>
          </a:p>
          <a:p>
            <a:pPr indent="0" marL="0">
              <a:buNone/>
            </a:pPr>
            <a:r>
              <a:rPr lang="en-US" sz="1400" dirty="0">
                <a:solidFill>
                  <a:srgbClr val="1A1A2E"/>
                </a:solidFill>
                <a:latin typeface="Arial" pitchFamily="34" charset="0"/>
                <a:ea typeface="Arial" pitchFamily="34" charset="-122"/>
                <a:cs typeface="Arial" pitchFamily="34" charset="-120"/>
              </a:rPr>
              <a:t>✗ Pression sur la qualité et les délais</a:t>
            </a:r>
            <a:endParaRPr lang="en-US" sz="1400" dirty="0"/>
          </a:p>
          <a:p>
            <a:pPr indent="0" marL="0">
              <a:buNone/>
            </a:pPr>
            <a:r>
              <a:rPr lang="en-US" sz="1400" dirty="0">
                <a:solidFill>
                  <a:srgbClr val="1A1A2E"/>
                </a:solidFill>
                <a:latin typeface="Arial" pitchFamily="34" charset="0"/>
                <a:ea typeface="Arial" pitchFamily="34" charset="-122"/>
                <a:cs typeface="Arial" pitchFamily="34" charset="-120"/>
              </a:rPr>
              <a:t>✗ Rythme intense et fatigant</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9F0"/>
        </a:solidFill>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E85D04"/>
          </a:solidFill>
          <a:ln/>
        </p:spPr>
      </p:sp>
      <p:sp>
        <p:nvSpPr>
          <p:cNvPr id="3" name="Text 1"/>
          <p:cNvSpPr/>
          <p:nvPr/>
        </p:nvSpPr>
        <p:spPr>
          <a:xfrm>
            <a:off x="457200" y="274320"/>
            <a:ext cx="8229600" cy="502920"/>
          </a:xfrm>
          <a:prstGeom prst="rect">
            <a:avLst/>
          </a:prstGeom>
          <a:noFill/>
          <a:ln/>
        </p:spPr>
        <p:txBody>
          <a:bodyPr wrap="square" rtlCol="0" anchor="ctr"/>
          <a:lstStyle/>
          <a:p>
            <a:pPr indent="0" marL="0">
              <a:buNone/>
            </a:pPr>
            <a:r>
              <a:rPr lang="en-US" sz="2600" dirty="0">
                <a:solidFill>
                  <a:srgbClr val="1A1A2E"/>
                </a:solidFill>
                <a:latin typeface="Arial Black" pitchFamily="34" charset="0"/>
                <a:ea typeface="Arial Black" pitchFamily="34" charset="-122"/>
                <a:cs typeface="Arial Black" pitchFamily="34" charset="-120"/>
              </a:rPr>
              <a:t>Le lieu d'exercice du métier</a:t>
            </a:r>
            <a:endParaRPr lang="en-US" sz="2600" dirty="0"/>
          </a:p>
        </p:txBody>
      </p:sp>
      <p:pic>
        <p:nvPicPr>
          <p:cNvPr id="4" name="Image 0" descr="/home/workdir/artifacts/searched_images/ucnDa.jpg">    </p:cNvPr>
          <p:cNvPicPr>
            <a:picLocks noChangeAspect="1"/>
          </p:cNvPicPr>
          <p:nvPr/>
        </p:nvPicPr>
        <p:blipFill>
          <a:blip r:embed="rId1"/>
          <a:srcRect l="0" r="0" t="0" b="0"/>
          <a:stretch/>
        </p:blipFill>
        <p:spPr>
          <a:xfrm>
            <a:off x="4754880" y="914400"/>
            <a:ext cx="4023360" cy="2651760"/>
          </a:xfrm>
          <a:prstGeom prst="rect">
            <a:avLst/>
          </a:prstGeom>
        </p:spPr>
      </p:pic>
      <p:sp>
        <p:nvSpPr>
          <p:cNvPr id="5" name="Shape 2"/>
          <p:cNvSpPr/>
          <p:nvPr/>
        </p:nvSpPr>
        <p:spPr>
          <a:xfrm>
            <a:off x="320040" y="914400"/>
            <a:ext cx="4251960" cy="2651760"/>
          </a:xfrm>
          <a:prstGeom prst="roundRect">
            <a:avLst>
              <a:gd name="adj" fmla="val 3448"/>
            </a:avLst>
          </a:prstGeom>
          <a:solidFill>
            <a:srgbClr val="FFFFFF"/>
          </a:solidFill>
          <a:ln/>
          <a:effectLst>
            <a:outerShdw sx="100000" sy="100000" kx="0" ky="0" algn="bl" rotWithShape="0" blurRad="63500" dist="25400" dir="8100000">
              <a:srgbClr val="000000">
                <a:alpha val="8000"/>
              </a:srgbClr>
            </a:outerShdw>
          </a:effectLst>
        </p:spPr>
      </p:sp>
      <p:pic>
        <p:nvPicPr>
          <p:cNvPr id="6" name="Image 1" descr="preencoded.png">    </p:cNvPr>
          <p:cNvPicPr>
            <a:picLocks noChangeAspect="1"/>
          </p:cNvPicPr>
          <p:nvPr/>
        </p:nvPicPr>
        <p:blipFill>
          <a:blip r:embed="rId2"/>
          <a:stretch>
            <a:fillRect/>
          </a:stretch>
        </p:blipFill>
        <p:spPr>
          <a:xfrm>
            <a:off x="502920" y="1051560"/>
            <a:ext cx="365760" cy="365760"/>
          </a:xfrm>
          <a:prstGeom prst="rect">
            <a:avLst/>
          </a:prstGeom>
        </p:spPr>
      </p:pic>
      <p:sp>
        <p:nvSpPr>
          <p:cNvPr id="7" name="Text 3"/>
          <p:cNvSpPr/>
          <p:nvPr/>
        </p:nvSpPr>
        <p:spPr>
          <a:xfrm>
            <a:off x="960120" y="1097280"/>
            <a:ext cx="3383280" cy="320040"/>
          </a:xfrm>
          <a:prstGeom prst="rect">
            <a:avLst/>
          </a:prstGeom>
          <a:noFill/>
          <a:ln/>
        </p:spPr>
        <p:txBody>
          <a:bodyPr wrap="square" rtlCol="0" anchor="ctr"/>
          <a:lstStyle/>
          <a:p>
            <a:pPr indent="0" marL="0">
              <a:buNone/>
            </a:pPr>
            <a:r>
              <a:rPr lang="en-US" sz="1500" b="1" dirty="0">
                <a:solidFill>
                  <a:srgbClr val="2D6A4F"/>
                </a:solidFill>
                <a:latin typeface="Arial" pitchFamily="34" charset="0"/>
                <a:ea typeface="Arial" pitchFamily="34" charset="-122"/>
                <a:cs typeface="Arial" pitchFamily="34" charset="-120"/>
              </a:rPr>
              <a:t>Où exercer ce métier ?</a:t>
            </a:r>
            <a:endParaRPr lang="en-US" sz="1500" dirty="0"/>
          </a:p>
        </p:txBody>
      </p:sp>
      <p:sp>
        <p:nvSpPr>
          <p:cNvPr id="8" name="Text 4"/>
          <p:cNvSpPr/>
          <p:nvPr/>
        </p:nvSpPr>
        <p:spPr>
          <a:xfrm>
            <a:off x="502920" y="1554480"/>
            <a:ext cx="3886200" cy="1828800"/>
          </a:xfrm>
          <a:prstGeom prst="rect">
            <a:avLst/>
          </a:prstGeom>
          <a:noFill/>
          <a:ln/>
        </p:spPr>
        <p:txBody>
          <a:bodyPr wrap="square" rtlCol="0" anchor="ctr"/>
          <a:lstStyle/>
          <a:p>
            <a:pPr indent="0" marL="0">
              <a:buNone/>
            </a:pPr>
            <a:r>
              <a:rPr lang="en-US" sz="1400" dirty="0">
                <a:solidFill>
                  <a:srgbClr val="1A1A2E"/>
                </a:solidFill>
                <a:latin typeface="Arial" pitchFamily="34" charset="0"/>
                <a:ea typeface="Arial" pitchFamily="34" charset="-122"/>
                <a:cs typeface="Arial" pitchFamily="34" charset="-120"/>
              </a:rPr>
              <a:t>• Restaurants traditionnels et gastronomiques</a:t>
            </a:r>
            <a:endParaRPr lang="en-US" sz="1400" dirty="0"/>
          </a:p>
          <a:p>
            <a:pPr indent="0" marL="0">
              <a:buNone/>
            </a:pPr>
            <a:r>
              <a:rPr lang="en-US" sz="1400" dirty="0">
                <a:solidFill>
                  <a:srgbClr val="1A1A2E"/>
                </a:solidFill>
                <a:latin typeface="Arial" pitchFamily="34" charset="0"/>
                <a:ea typeface="Arial" pitchFamily="34" charset="-122"/>
                <a:cs typeface="Arial" pitchFamily="34" charset="-120"/>
              </a:rPr>
              <a:t>• Hôtels et palaces</a:t>
            </a:r>
            <a:endParaRPr lang="en-US" sz="1400" dirty="0"/>
          </a:p>
          <a:p>
            <a:pPr indent="0" marL="0">
              <a:buNone/>
            </a:pPr>
            <a:r>
              <a:rPr lang="en-US" sz="1400" dirty="0">
                <a:solidFill>
                  <a:srgbClr val="1A1A2E"/>
                </a:solidFill>
                <a:latin typeface="Arial" pitchFamily="34" charset="0"/>
                <a:ea typeface="Arial" pitchFamily="34" charset="-122"/>
                <a:cs typeface="Arial" pitchFamily="34" charset="-120"/>
              </a:rPr>
              <a:t>• Restauration collective (cantines, hôpitaux)</a:t>
            </a:r>
            <a:endParaRPr lang="en-US" sz="1400" dirty="0"/>
          </a:p>
          <a:p>
            <a:pPr indent="0" marL="0">
              <a:buNone/>
            </a:pPr>
            <a:r>
              <a:rPr lang="en-US" sz="1400" dirty="0">
                <a:solidFill>
                  <a:srgbClr val="1A1A2E"/>
                </a:solidFill>
                <a:latin typeface="Arial" pitchFamily="34" charset="0"/>
                <a:ea typeface="Arial" pitchFamily="34" charset="-122"/>
                <a:cs typeface="Arial" pitchFamily="34" charset="-120"/>
              </a:rPr>
              <a:t>• Traiteurs et événements</a:t>
            </a:r>
            <a:endParaRPr lang="en-US" sz="1400" dirty="0"/>
          </a:p>
          <a:p>
            <a:pPr indent="0" marL="0">
              <a:buNone/>
            </a:pPr>
            <a:r>
              <a:rPr lang="en-US" sz="1400" dirty="0">
                <a:solidFill>
                  <a:srgbClr val="1A1A2E"/>
                </a:solidFill>
                <a:latin typeface="Arial" pitchFamily="34" charset="0"/>
                <a:ea typeface="Arial" pitchFamily="34" charset="-122"/>
                <a:cs typeface="Arial" pitchFamily="34" charset="-120"/>
              </a:rPr>
              <a:t>• Croisières et compagnies aériennes</a:t>
            </a:r>
            <a:endParaRPr lang="en-US" sz="1400" dirty="0"/>
          </a:p>
        </p:txBody>
      </p:sp>
      <p:sp>
        <p:nvSpPr>
          <p:cNvPr id="9" name="Shape 5"/>
          <p:cNvSpPr/>
          <p:nvPr/>
        </p:nvSpPr>
        <p:spPr>
          <a:xfrm>
            <a:off x="320040" y="3749040"/>
            <a:ext cx="8503920" cy="1005840"/>
          </a:xfrm>
          <a:prstGeom prst="roundRect">
            <a:avLst>
              <a:gd name="adj" fmla="val 7273"/>
            </a:avLst>
          </a:prstGeom>
          <a:solidFill>
            <a:srgbClr val="FFF3E0"/>
          </a:solidFill>
          <a:ln/>
        </p:spPr>
      </p:sp>
      <p:pic>
        <p:nvPicPr>
          <p:cNvPr id="10" name="Image 2" descr="preencoded.png">    </p:cNvPr>
          <p:cNvPicPr>
            <a:picLocks noChangeAspect="1"/>
          </p:cNvPicPr>
          <p:nvPr/>
        </p:nvPicPr>
        <p:blipFill>
          <a:blip r:embed="rId3"/>
          <a:stretch>
            <a:fillRect/>
          </a:stretch>
        </p:blipFill>
        <p:spPr>
          <a:xfrm>
            <a:off x="502920" y="3886200"/>
            <a:ext cx="365760" cy="365760"/>
          </a:xfrm>
          <a:prstGeom prst="rect">
            <a:avLst/>
          </a:prstGeom>
        </p:spPr>
      </p:pic>
      <p:sp>
        <p:nvSpPr>
          <p:cNvPr id="11" name="Text 6"/>
          <p:cNvSpPr/>
          <p:nvPr/>
        </p:nvSpPr>
        <p:spPr>
          <a:xfrm>
            <a:off x="960120" y="3886200"/>
            <a:ext cx="7680960" cy="731520"/>
          </a:xfrm>
          <a:prstGeom prst="rect">
            <a:avLst/>
          </a:prstGeom>
          <a:noFill/>
          <a:ln/>
        </p:spPr>
        <p:txBody>
          <a:bodyPr wrap="square" rtlCol="0" anchor="ctr"/>
          <a:lstStyle/>
          <a:p>
            <a:pPr indent="0" marL="0">
              <a:buNone/>
            </a:pPr>
            <a:r>
              <a:rPr lang="en-US" sz="1400" dirty="0">
                <a:solidFill>
                  <a:srgbClr val="1A1A2E"/>
                </a:solidFill>
                <a:latin typeface="Arial" pitchFamily="34" charset="0"/>
                <a:ea typeface="Arial" pitchFamily="34" charset="-122"/>
                <a:cs typeface="Arial" pitchFamily="34" charset="-120"/>
              </a:rPr>
              <a:t>Environnement : Cuisine professionnelle (chaude, organisée en brigade). Travail en intérieur, sédentaire mais en mouvement constant. Rythme intense pendant les « coups de feu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9F0"/>
        </a:solidFill>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E85D04"/>
          </a:solidFill>
          <a:ln/>
        </p:spPr>
      </p:sp>
      <p:sp>
        <p:nvSpPr>
          <p:cNvPr id="3" name="Text 1"/>
          <p:cNvSpPr/>
          <p:nvPr/>
        </p:nvSpPr>
        <p:spPr>
          <a:xfrm>
            <a:off x="457200" y="274320"/>
            <a:ext cx="8229600" cy="502920"/>
          </a:xfrm>
          <a:prstGeom prst="rect">
            <a:avLst/>
          </a:prstGeom>
          <a:noFill/>
          <a:ln/>
        </p:spPr>
        <p:txBody>
          <a:bodyPr wrap="square" rtlCol="0" anchor="ctr"/>
          <a:lstStyle/>
          <a:p>
            <a:pPr indent="0" marL="0">
              <a:buNone/>
            </a:pPr>
            <a:r>
              <a:rPr lang="en-US" sz="2600" dirty="0">
                <a:solidFill>
                  <a:srgbClr val="1A1A2E"/>
                </a:solidFill>
                <a:latin typeface="Arial Black" pitchFamily="34" charset="0"/>
                <a:ea typeface="Arial Black" pitchFamily="34" charset="-122"/>
                <a:cs typeface="Arial Black" pitchFamily="34" charset="-120"/>
              </a:rPr>
              <a:t>Carrière et salaire</a:t>
            </a:r>
            <a:endParaRPr lang="en-US" sz="2600" dirty="0"/>
          </a:p>
        </p:txBody>
      </p:sp>
      <p:sp>
        <p:nvSpPr>
          <p:cNvPr id="4" name="Shape 2"/>
          <p:cNvSpPr/>
          <p:nvPr/>
        </p:nvSpPr>
        <p:spPr>
          <a:xfrm>
            <a:off x="320040" y="914400"/>
            <a:ext cx="8503920" cy="1463040"/>
          </a:xfrm>
          <a:prstGeom prst="roundRect">
            <a:avLst>
              <a:gd name="adj" fmla="val 6250"/>
            </a:avLst>
          </a:prstGeom>
          <a:solidFill>
            <a:srgbClr val="FFFFFF"/>
          </a:solidFill>
          <a:ln/>
          <a:effectLst>
            <a:outerShdw sx="100000" sy="100000" kx="0" ky="0" algn="bl" rotWithShape="0" blurRad="63500" dist="25400" dir="8100000">
              <a:srgbClr val="000000">
                <a:alpha val="8000"/>
              </a:srgbClr>
            </a:outerShdw>
          </a:effectLst>
        </p:spPr>
      </p:sp>
      <p:pic>
        <p:nvPicPr>
          <p:cNvPr id="5" name="Image 0" descr="preencoded.png">    </p:cNvPr>
          <p:cNvPicPr>
            <a:picLocks noChangeAspect="1"/>
          </p:cNvPicPr>
          <p:nvPr/>
        </p:nvPicPr>
        <p:blipFill>
          <a:blip r:embed="rId1"/>
          <a:stretch>
            <a:fillRect/>
          </a:stretch>
        </p:blipFill>
        <p:spPr>
          <a:xfrm>
            <a:off x="502920" y="1051560"/>
            <a:ext cx="365760" cy="365760"/>
          </a:xfrm>
          <a:prstGeom prst="rect">
            <a:avLst/>
          </a:prstGeom>
        </p:spPr>
      </p:pic>
      <p:sp>
        <p:nvSpPr>
          <p:cNvPr id="6" name="Text 3"/>
          <p:cNvSpPr/>
          <p:nvPr/>
        </p:nvSpPr>
        <p:spPr>
          <a:xfrm>
            <a:off x="960120" y="1097280"/>
            <a:ext cx="7680960" cy="320040"/>
          </a:xfrm>
          <a:prstGeom prst="rect">
            <a:avLst/>
          </a:prstGeom>
          <a:noFill/>
          <a:ln/>
        </p:spPr>
        <p:txBody>
          <a:bodyPr wrap="square" rtlCol="0" anchor="ctr"/>
          <a:lstStyle/>
          <a:p>
            <a:pPr indent="0" marL="0">
              <a:buNone/>
            </a:pPr>
            <a:r>
              <a:rPr lang="en-US" sz="1500" b="1" dirty="0">
                <a:solidFill>
                  <a:srgbClr val="E85D04"/>
                </a:solidFill>
                <a:latin typeface="Arial" pitchFamily="34" charset="0"/>
                <a:ea typeface="Arial" pitchFamily="34" charset="-122"/>
                <a:cs typeface="Arial" pitchFamily="34" charset="-120"/>
              </a:rPr>
              <a:t>Évolution professionnelle</a:t>
            </a:r>
            <a:endParaRPr lang="en-US" sz="1500" dirty="0"/>
          </a:p>
        </p:txBody>
      </p:sp>
      <p:sp>
        <p:nvSpPr>
          <p:cNvPr id="7" name="Text 4"/>
          <p:cNvSpPr/>
          <p:nvPr/>
        </p:nvSpPr>
        <p:spPr>
          <a:xfrm>
            <a:off x="502920" y="1508760"/>
            <a:ext cx="8138160" cy="731520"/>
          </a:xfrm>
          <a:prstGeom prst="rect">
            <a:avLst/>
          </a:prstGeom>
          <a:noFill/>
          <a:ln/>
        </p:spPr>
        <p:txBody>
          <a:bodyPr wrap="square" rtlCol="0" anchor="ctr"/>
          <a:lstStyle/>
          <a:p>
            <a:pPr indent="0" marL="0">
              <a:buNone/>
            </a:pPr>
            <a:r>
              <a:rPr lang="en-US" sz="1500" dirty="0">
                <a:solidFill>
                  <a:srgbClr val="1A1A2E"/>
                </a:solidFill>
                <a:latin typeface="Arial" pitchFamily="34" charset="0"/>
                <a:ea typeface="Arial" pitchFamily="34" charset="-122"/>
                <a:cs typeface="Arial" pitchFamily="34" charset="-120"/>
              </a:rPr>
              <a:t>Commis de cuisine  →  Cuisinier  →  Chef de partie  →  Second de cuisine  →  Chef de cuisine  →  Chef exécutif ou ouverture de son restaurant</a:t>
            </a:r>
            <a:endParaRPr lang="en-US" sz="1500" dirty="0"/>
          </a:p>
        </p:txBody>
      </p:sp>
      <p:sp>
        <p:nvSpPr>
          <p:cNvPr id="8" name="Shape 5"/>
          <p:cNvSpPr/>
          <p:nvPr/>
        </p:nvSpPr>
        <p:spPr>
          <a:xfrm>
            <a:off x="320040" y="2560320"/>
            <a:ext cx="2743200" cy="2194560"/>
          </a:xfrm>
          <a:prstGeom prst="roundRect">
            <a:avLst>
              <a:gd name="adj" fmla="val 4167"/>
            </a:avLst>
          </a:prstGeom>
          <a:solidFill>
            <a:srgbClr val="E3F2FD"/>
          </a:solidFill>
          <a:ln/>
        </p:spPr>
      </p:sp>
      <p:sp>
        <p:nvSpPr>
          <p:cNvPr id="9" name="Text 6"/>
          <p:cNvSpPr/>
          <p:nvPr/>
        </p:nvSpPr>
        <p:spPr>
          <a:xfrm>
            <a:off x="411480" y="2697480"/>
            <a:ext cx="2560320" cy="640080"/>
          </a:xfrm>
          <a:prstGeom prst="rect">
            <a:avLst/>
          </a:prstGeom>
          <a:noFill/>
          <a:ln/>
        </p:spPr>
        <p:txBody>
          <a:bodyPr wrap="square" rtlCol="0" anchor="ctr"/>
          <a:lstStyle/>
          <a:p>
            <a:pPr algn="ctr" indent="0" marL="0">
              <a:buNone/>
            </a:pPr>
            <a:r>
              <a:rPr lang="en-US" sz="1300" b="1" dirty="0">
                <a:solidFill>
                  <a:srgbClr val="1A1A2E"/>
                </a:solidFill>
                <a:latin typeface="Arial" pitchFamily="34" charset="0"/>
                <a:ea typeface="Arial" pitchFamily="34" charset="-122"/>
                <a:cs typeface="Arial" pitchFamily="34" charset="-120"/>
              </a:rPr>
              <a:t>Débutant</a:t>
            </a:r>
            <a:endParaRPr lang="en-US" sz="1300" dirty="0"/>
          </a:p>
          <a:p>
            <a:pPr algn="ctr" indent="0" marL="0">
              <a:buNone/>
            </a:pPr>
            <a:r>
              <a:rPr lang="en-US" sz="1300" b="1" dirty="0">
                <a:solidFill>
                  <a:srgbClr val="1A1A2E"/>
                </a:solidFill>
                <a:latin typeface="Arial" pitchFamily="34" charset="0"/>
                <a:ea typeface="Arial" pitchFamily="34" charset="-122"/>
                <a:cs typeface="Arial" pitchFamily="34" charset="-120"/>
              </a:rPr>
              <a:t>(après CAP)</a:t>
            </a:r>
            <a:endParaRPr lang="en-US" sz="1300" dirty="0"/>
          </a:p>
        </p:txBody>
      </p:sp>
      <p:sp>
        <p:nvSpPr>
          <p:cNvPr id="10" name="Text 7"/>
          <p:cNvSpPr/>
          <p:nvPr/>
        </p:nvSpPr>
        <p:spPr>
          <a:xfrm>
            <a:off x="411480" y="3383280"/>
            <a:ext cx="2560320" cy="1097280"/>
          </a:xfrm>
          <a:prstGeom prst="rect">
            <a:avLst/>
          </a:prstGeom>
          <a:noFill/>
          <a:ln/>
        </p:spPr>
        <p:txBody>
          <a:bodyPr wrap="square" rtlCol="0" anchor="ctr"/>
          <a:lstStyle/>
          <a:p>
            <a:pPr algn="ctr" indent="0" marL="0">
              <a:buNone/>
            </a:pPr>
            <a:r>
              <a:rPr lang="en-US" sz="1800" dirty="0">
                <a:solidFill>
                  <a:srgbClr val="2D6A4F"/>
                </a:solidFill>
                <a:latin typeface="Arial Black" pitchFamily="34" charset="0"/>
                <a:ea typeface="Arial Black" pitchFamily="34" charset="-122"/>
                <a:cs typeface="Arial Black" pitchFamily="34" charset="-120"/>
              </a:rPr>
              <a:t>≈ 1 500 – 1 800 €</a:t>
            </a:r>
            <a:endParaRPr lang="en-US" sz="1800" dirty="0"/>
          </a:p>
          <a:p>
            <a:pPr algn="ctr" indent="0" marL="0">
              <a:buNone/>
            </a:pPr>
            <a:r>
              <a:rPr lang="en-US" sz="1800" dirty="0">
                <a:solidFill>
                  <a:srgbClr val="2D6A4F"/>
                </a:solidFill>
                <a:latin typeface="Arial Black" pitchFamily="34" charset="0"/>
                <a:ea typeface="Arial Black" pitchFamily="34" charset="-122"/>
                <a:cs typeface="Arial Black" pitchFamily="34" charset="-120"/>
              </a:rPr>
              <a:t>net / mois</a:t>
            </a:r>
            <a:endParaRPr lang="en-US" sz="1800" dirty="0"/>
          </a:p>
        </p:txBody>
      </p:sp>
      <p:sp>
        <p:nvSpPr>
          <p:cNvPr id="11" name="Shape 8"/>
          <p:cNvSpPr/>
          <p:nvPr/>
        </p:nvSpPr>
        <p:spPr>
          <a:xfrm>
            <a:off x="3200400" y="2560320"/>
            <a:ext cx="2743200" cy="2194560"/>
          </a:xfrm>
          <a:prstGeom prst="roundRect">
            <a:avLst>
              <a:gd name="adj" fmla="val 4167"/>
            </a:avLst>
          </a:prstGeom>
          <a:solidFill>
            <a:srgbClr val="FFF3E0"/>
          </a:solidFill>
          <a:ln/>
        </p:spPr>
      </p:sp>
      <p:sp>
        <p:nvSpPr>
          <p:cNvPr id="12" name="Text 9"/>
          <p:cNvSpPr/>
          <p:nvPr/>
        </p:nvSpPr>
        <p:spPr>
          <a:xfrm>
            <a:off x="3291840" y="2697480"/>
            <a:ext cx="2560320" cy="640080"/>
          </a:xfrm>
          <a:prstGeom prst="rect">
            <a:avLst/>
          </a:prstGeom>
          <a:noFill/>
          <a:ln/>
        </p:spPr>
        <p:txBody>
          <a:bodyPr wrap="square" rtlCol="0" anchor="ctr"/>
          <a:lstStyle/>
          <a:p>
            <a:pPr algn="ctr" indent="0" marL="0">
              <a:buNone/>
            </a:pPr>
            <a:r>
              <a:rPr lang="en-US" sz="1300" b="1" dirty="0">
                <a:solidFill>
                  <a:srgbClr val="1A1A2E"/>
                </a:solidFill>
                <a:latin typeface="Arial" pitchFamily="34" charset="0"/>
                <a:ea typeface="Arial" pitchFamily="34" charset="-122"/>
                <a:cs typeface="Arial" pitchFamily="34" charset="-120"/>
              </a:rPr>
              <a:t>Cuisinier</a:t>
            </a:r>
            <a:endParaRPr lang="en-US" sz="1300" dirty="0"/>
          </a:p>
          <a:p>
            <a:pPr algn="ctr" indent="0" marL="0">
              <a:buNone/>
            </a:pPr>
            <a:r>
              <a:rPr lang="en-US" sz="1300" b="1" dirty="0">
                <a:solidFill>
                  <a:srgbClr val="1A1A2E"/>
                </a:solidFill>
                <a:latin typeface="Arial" pitchFamily="34" charset="0"/>
                <a:ea typeface="Arial" pitchFamily="34" charset="-122"/>
                <a:cs typeface="Arial" pitchFamily="34" charset="-120"/>
              </a:rPr>
              <a:t>expérimenté</a:t>
            </a:r>
            <a:endParaRPr lang="en-US" sz="1300" dirty="0"/>
          </a:p>
        </p:txBody>
      </p:sp>
      <p:sp>
        <p:nvSpPr>
          <p:cNvPr id="13" name="Text 10"/>
          <p:cNvSpPr/>
          <p:nvPr/>
        </p:nvSpPr>
        <p:spPr>
          <a:xfrm>
            <a:off x="3291840" y="3383280"/>
            <a:ext cx="2560320" cy="1097280"/>
          </a:xfrm>
          <a:prstGeom prst="rect">
            <a:avLst/>
          </a:prstGeom>
          <a:noFill/>
          <a:ln/>
        </p:spPr>
        <p:txBody>
          <a:bodyPr wrap="square" rtlCol="0" anchor="ctr"/>
          <a:lstStyle/>
          <a:p>
            <a:pPr algn="ctr" indent="0" marL="0">
              <a:buNone/>
            </a:pPr>
            <a:r>
              <a:rPr lang="en-US" sz="1800" dirty="0">
                <a:solidFill>
                  <a:srgbClr val="E85D04"/>
                </a:solidFill>
                <a:latin typeface="Arial Black" pitchFamily="34" charset="0"/>
                <a:ea typeface="Arial Black" pitchFamily="34" charset="-122"/>
                <a:cs typeface="Arial Black" pitchFamily="34" charset="-120"/>
              </a:rPr>
              <a:t>≈ 1 800 – 2 500 €</a:t>
            </a:r>
            <a:endParaRPr lang="en-US" sz="1800" dirty="0"/>
          </a:p>
          <a:p>
            <a:pPr algn="ctr" indent="0" marL="0">
              <a:buNone/>
            </a:pPr>
            <a:r>
              <a:rPr lang="en-US" sz="1800" dirty="0">
                <a:solidFill>
                  <a:srgbClr val="E85D04"/>
                </a:solidFill>
                <a:latin typeface="Arial Black" pitchFamily="34" charset="0"/>
                <a:ea typeface="Arial Black" pitchFamily="34" charset="-122"/>
                <a:cs typeface="Arial Black" pitchFamily="34" charset="-120"/>
              </a:rPr>
              <a:t>net / mois</a:t>
            </a:r>
            <a:endParaRPr lang="en-US" sz="1800" dirty="0"/>
          </a:p>
        </p:txBody>
      </p:sp>
      <p:sp>
        <p:nvSpPr>
          <p:cNvPr id="14" name="Shape 11"/>
          <p:cNvSpPr/>
          <p:nvPr/>
        </p:nvSpPr>
        <p:spPr>
          <a:xfrm>
            <a:off x="6080760" y="2560320"/>
            <a:ext cx="2743200" cy="2194560"/>
          </a:xfrm>
          <a:prstGeom prst="roundRect">
            <a:avLst>
              <a:gd name="adj" fmla="val 4167"/>
            </a:avLst>
          </a:prstGeom>
          <a:solidFill>
            <a:srgbClr val="E8F5E9"/>
          </a:solidFill>
          <a:ln/>
        </p:spPr>
      </p:sp>
      <p:sp>
        <p:nvSpPr>
          <p:cNvPr id="15" name="Text 12"/>
          <p:cNvSpPr/>
          <p:nvPr/>
        </p:nvSpPr>
        <p:spPr>
          <a:xfrm>
            <a:off x="6172200" y="2697480"/>
            <a:ext cx="2560320" cy="640080"/>
          </a:xfrm>
          <a:prstGeom prst="rect">
            <a:avLst/>
          </a:prstGeom>
          <a:noFill/>
          <a:ln/>
        </p:spPr>
        <p:txBody>
          <a:bodyPr wrap="square" rtlCol="0" anchor="ctr"/>
          <a:lstStyle/>
          <a:p>
            <a:pPr algn="ctr" indent="0" marL="0">
              <a:buNone/>
            </a:pPr>
            <a:r>
              <a:rPr lang="en-US" sz="1300" b="1" dirty="0">
                <a:solidFill>
                  <a:srgbClr val="1A1A2E"/>
                </a:solidFill>
                <a:latin typeface="Arial" pitchFamily="34" charset="0"/>
                <a:ea typeface="Arial" pitchFamily="34" charset="-122"/>
                <a:cs typeface="Arial" pitchFamily="34" charset="-120"/>
              </a:rPr>
              <a:t>Chef de cuisine</a:t>
            </a:r>
            <a:endParaRPr lang="en-US" sz="1300" dirty="0"/>
          </a:p>
          <a:p>
            <a:pPr algn="ctr" indent="0" marL="0">
              <a:buNone/>
            </a:pPr>
            <a:r>
              <a:rPr lang="en-US" sz="1300" b="1" dirty="0">
                <a:solidFill>
                  <a:srgbClr val="1A1A2E"/>
                </a:solidFill>
                <a:latin typeface="Arial" pitchFamily="34" charset="0"/>
                <a:ea typeface="Arial" pitchFamily="34" charset="-122"/>
                <a:cs typeface="Arial" pitchFamily="34" charset="-120"/>
              </a:rPr>
              <a:t>confirmé</a:t>
            </a:r>
            <a:endParaRPr lang="en-US" sz="1300" dirty="0"/>
          </a:p>
        </p:txBody>
      </p:sp>
      <p:sp>
        <p:nvSpPr>
          <p:cNvPr id="16" name="Text 13"/>
          <p:cNvSpPr/>
          <p:nvPr/>
        </p:nvSpPr>
        <p:spPr>
          <a:xfrm>
            <a:off x="6172200" y="3383280"/>
            <a:ext cx="2560320" cy="1097280"/>
          </a:xfrm>
          <a:prstGeom prst="rect">
            <a:avLst/>
          </a:prstGeom>
          <a:noFill/>
          <a:ln/>
        </p:spPr>
        <p:txBody>
          <a:bodyPr wrap="square" rtlCol="0" anchor="ctr"/>
          <a:lstStyle/>
          <a:p>
            <a:pPr algn="ctr" indent="0" marL="0">
              <a:buNone/>
            </a:pPr>
            <a:r>
              <a:rPr lang="en-US" sz="1800" dirty="0">
                <a:solidFill>
                  <a:srgbClr val="2D6A4F"/>
                </a:solidFill>
                <a:latin typeface="Arial Black" pitchFamily="34" charset="0"/>
                <a:ea typeface="Arial Black" pitchFamily="34" charset="-122"/>
                <a:cs typeface="Arial Black" pitchFamily="34" charset="-120"/>
              </a:rPr>
              <a:t>≈ 2 500 – 4 000 €+</a:t>
            </a:r>
            <a:endParaRPr lang="en-US" sz="1800" dirty="0"/>
          </a:p>
          <a:p>
            <a:pPr algn="ctr" indent="0" marL="0">
              <a:buNone/>
            </a:pPr>
            <a:r>
              <a:rPr lang="en-US" sz="1800" dirty="0">
                <a:solidFill>
                  <a:srgbClr val="2D6A4F"/>
                </a:solidFill>
                <a:latin typeface="Arial Black" pitchFamily="34" charset="0"/>
                <a:ea typeface="Arial Black" pitchFamily="34" charset="-122"/>
                <a:cs typeface="Arial Black" pitchFamily="34" charset="-120"/>
              </a:rPr>
              <a:t>net / mois</a:t>
            </a:r>
            <a:endParaRPr 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9F0"/>
        </a:solidFill>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E85D04"/>
          </a:solidFill>
          <a:ln/>
        </p:spPr>
      </p:sp>
      <p:sp>
        <p:nvSpPr>
          <p:cNvPr id="3" name="Text 1"/>
          <p:cNvSpPr/>
          <p:nvPr/>
        </p:nvSpPr>
        <p:spPr>
          <a:xfrm>
            <a:off x="457200" y="274320"/>
            <a:ext cx="8229600" cy="502920"/>
          </a:xfrm>
          <a:prstGeom prst="rect">
            <a:avLst/>
          </a:prstGeom>
          <a:noFill/>
          <a:ln/>
        </p:spPr>
        <p:txBody>
          <a:bodyPr wrap="square" rtlCol="0" anchor="ctr"/>
          <a:lstStyle/>
          <a:p>
            <a:pPr indent="0" marL="0">
              <a:buNone/>
            </a:pPr>
            <a:r>
              <a:rPr lang="en-US" sz="2600" dirty="0">
                <a:solidFill>
                  <a:srgbClr val="1A1A2E"/>
                </a:solidFill>
                <a:latin typeface="Arial Black" pitchFamily="34" charset="0"/>
                <a:ea typeface="Arial Black" pitchFamily="34" charset="-122"/>
                <a:cs typeface="Arial Black" pitchFamily="34" charset="-120"/>
              </a:rPr>
              <a:t>Accès au métier et formations</a:t>
            </a:r>
            <a:endParaRPr lang="en-US" sz="2600" dirty="0"/>
          </a:p>
        </p:txBody>
      </p:sp>
      <p:sp>
        <p:nvSpPr>
          <p:cNvPr id="4" name="Shape 2"/>
          <p:cNvSpPr/>
          <p:nvPr/>
        </p:nvSpPr>
        <p:spPr>
          <a:xfrm>
            <a:off x="320040" y="914400"/>
            <a:ext cx="8503920" cy="3840480"/>
          </a:xfrm>
          <a:prstGeom prst="roundRect">
            <a:avLst>
              <a:gd name="adj" fmla="val 2381"/>
            </a:avLst>
          </a:prstGeom>
          <a:solidFill>
            <a:srgbClr val="FFFFFF"/>
          </a:solidFill>
          <a:ln/>
          <a:effectLst>
            <a:outerShdw sx="100000" sy="100000" kx="0" ky="0" algn="bl" rotWithShape="0" blurRad="63500" dist="25400" dir="8100000">
              <a:srgbClr val="000000">
                <a:alpha val="8000"/>
              </a:srgbClr>
            </a:outerShdw>
          </a:effectLst>
        </p:spPr>
      </p:sp>
      <p:pic>
        <p:nvPicPr>
          <p:cNvPr id="5" name="Image 0" descr="preencoded.png">    </p:cNvPr>
          <p:cNvPicPr>
            <a:picLocks noChangeAspect="1"/>
          </p:cNvPicPr>
          <p:nvPr/>
        </p:nvPicPr>
        <p:blipFill>
          <a:blip r:embed="rId1"/>
          <a:stretch>
            <a:fillRect/>
          </a:stretch>
        </p:blipFill>
        <p:spPr>
          <a:xfrm>
            <a:off x="502920" y="1051560"/>
            <a:ext cx="365760" cy="365760"/>
          </a:xfrm>
          <a:prstGeom prst="rect">
            <a:avLst/>
          </a:prstGeom>
        </p:spPr>
      </p:pic>
      <p:sp>
        <p:nvSpPr>
          <p:cNvPr id="6" name="Text 3"/>
          <p:cNvSpPr/>
          <p:nvPr/>
        </p:nvSpPr>
        <p:spPr>
          <a:xfrm>
            <a:off x="960120" y="1097280"/>
            <a:ext cx="7680960" cy="320040"/>
          </a:xfrm>
          <a:prstGeom prst="rect">
            <a:avLst/>
          </a:prstGeom>
          <a:noFill/>
          <a:ln/>
        </p:spPr>
        <p:txBody>
          <a:bodyPr wrap="square" rtlCol="0" anchor="ctr"/>
          <a:lstStyle/>
          <a:p>
            <a:pPr indent="0" marL="0">
              <a:buNone/>
            </a:pPr>
            <a:r>
              <a:rPr lang="en-US" sz="1500" b="1" dirty="0">
                <a:solidFill>
                  <a:srgbClr val="2D6A4F"/>
                </a:solidFill>
                <a:latin typeface="Arial" pitchFamily="34" charset="0"/>
                <a:ea typeface="Arial" pitchFamily="34" charset="-122"/>
                <a:cs typeface="Arial" pitchFamily="34" charset="-120"/>
              </a:rPr>
              <a:t>Les formations principales (d'après ONISEP)</a:t>
            </a:r>
            <a:endParaRPr lang="en-US" sz="1500" dirty="0"/>
          </a:p>
        </p:txBody>
      </p:sp>
      <p:sp>
        <p:nvSpPr>
          <p:cNvPr id="7" name="Text 4"/>
          <p:cNvSpPr/>
          <p:nvPr/>
        </p:nvSpPr>
        <p:spPr>
          <a:xfrm>
            <a:off x="502920" y="1554480"/>
            <a:ext cx="8138160" cy="3017520"/>
          </a:xfrm>
          <a:prstGeom prst="rect">
            <a:avLst/>
          </a:prstGeom>
          <a:noFill/>
          <a:ln/>
        </p:spPr>
        <p:txBody>
          <a:bodyPr wrap="square" rtlCol="0" anchor="ctr"/>
          <a:lstStyle/>
          <a:p>
            <a:pPr indent="0" marL="0">
              <a:buNone/>
            </a:pPr>
            <a:r>
              <a:rPr lang="en-US" sz="1500" b="1" dirty="0">
                <a:solidFill>
                  <a:srgbClr val="1A1A2E"/>
                </a:solidFill>
                <a:latin typeface="Arial" pitchFamily="34" charset="0"/>
                <a:ea typeface="Arial" pitchFamily="34" charset="-122"/>
                <a:cs typeface="Arial" pitchFamily="34" charset="-120"/>
              </a:rPr>
              <a:t>Après la 3ème :</a:t>
            </a:r>
            <a:endParaRPr lang="en-US" sz="1500" dirty="0"/>
          </a:p>
          <a:p>
            <a:pPr indent="0" marL="0">
              <a:buNone/>
            </a:pPr>
            <a:r>
              <a:rPr lang="en-US" sz="1500" dirty="0">
                <a:solidFill>
                  <a:srgbClr val="1A1A2E"/>
                </a:solidFill>
                <a:latin typeface="Arial" pitchFamily="34" charset="0"/>
                <a:ea typeface="Arial" pitchFamily="34" charset="-122"/>
                <a:cs typeface="Arial" pitchFamily="34" charset="-120"/>
              </a:rPr>
              <a:t>• CAP Cuisine (2 ans) → le diplôme de base, souvent en apprentissage</a:t>
            </a:r>
            <a:endParaRPr lang="en-US" sz="1500" dirty="0"/>
          </a:p>
          <a:p>
            <a:pPr indent="0" marL="0">
              <a:buNone/>
            </a:pPr>
            <a:r>
              <a:rPr lang="en-US" sz="1500" dirty="0">
                <a:solidFill>
                  <a:srgbClr val="1A1A2E"/>
                </a:solidFill>
                <a:latin typeface="Arial" pitchFamily="34" charset="0"/>
                <a:ea typeface="Arial" pitchFamily="34" charset="-122"/>
                <a:cs typeface="Arial" pitchFamily="34" charset="-120"/>
              </a:rPr>
              <a:t>• Bac Professionnel Cuisine (3 ans)</a:t>
            </a:r>
            <a:endParaRPr lang="en-US" sz="1500" dirty="0"/>
          </a:p>
          <a:p>
            <a:pPr indent="0" marL="0">
              <a:buNone/>
            </a:pPr>
            <a:endParaRPr lang="en-US" sz="1500" dirty="0"/>
          </a:p>
          <a:p>
            <a:pPr indent="0" marL="0">
              <a:buNone/>
            </a:pPr>
            <a:r>
              <a:rPr lang="en-US" sz="1500" b="1" dirty="0">
                <a:solidFill>
                  <a:srgbClr val="1A1A2E"/>
                </a:solidFill>
                <a:latin typeface="Arial" pitchFamily="34" charset="0"/>
                <a:ea typeface="Arial" pitchFamily="34" charset="-122"/>
                <a:cs typeface="Arial" pitchFamily="34" charset="-120"/>
              </a:rPr>
              <a:t>Pour évoluer :</a:t>
            </a:r>
            <a:endParaRPr lang="en-US" sz="1500" dirty="0"/>
          </a:p>
          <a:p>
            <a:pPr indent="0" marL="0">
              <a:buNone/>
            </a:pPr>
            <a:r>
              <a:rPr lang="en-US" sz="1500" dirty="0">
                <a:solidFill>
                  <a:srgbClr val="1A1A2E"/>
                </a:solidFill>
                <a:latin typeface="Arial" pitchFamily="34" charset="0"/>
                <a:ea typeface="Arial" pitchFamily="34" charset="-122"/>
                <a:cs typeface="Arial" pitchFamily="34" charset="-120"/>
              </a:rPr>
              <a:t>• Mention Complémentaire (MC) en 1 an après CAP ou Bac Pro</a:t>
            </a:r>
            <a:endParaRPr lang="en-US" sz="1500" dirty="0"/>
          </a:p>
          <a:p>
            <a:pPr indent="0" marL="0">
              <a:buNone/>
            </a:pPr>
            <a:r>
              <a:rPr lang="en-US" sz="1500" dirty="0">
                <a:solidFill>
                  <a:srgbClr val="1A1A2E"/>
                </a:solidFill>
                <a:latin typeface="Arial" pitchFamily="34" charset="0"/>
                <a:ea typeface="Arial" pitchFamily="34" charset="-122"/>
                <a:cs typeface="Arial" pitchFamily="34" charset="-120"/>
              </a:rPr>
              <a:t>• BP Arts de la cuisine</a:t>
            </a:r>
            <a:endParaRPr lang="en-US" sz="1500" dirty="0"/>
          </a:p>
          <a:p>
            <a:pPr indent="0" marL="0">
              <a:buNone/>
            </a:pPr>
            <a:r>
              <a:rPr lang="en-US" sz="1500" dirty="0">
                <a:solidFill>
                  <a:srgbClr val="1A1A2E"/>
                </a:solidFill>
                <a:latin typeface="Arial" pitchFamily="34" charset="0"/>
                <a:ea typeface="Arial" pitchFamily="34" charset="-122"/>
                <a:cs typeface="Arial" pitchFamily="34" charset="-120"/>
              </a:rPr>
              <a:t>• BTS Hôtellerie-Restauration (niveau Bac + 2)</a:t>
            </a:r>
            <a:endParaRPr lang="en-US" sz="1500" dirty="0"/>
          </a:p>
          <a:p>
            <a:pPr indent="0" marL="0">
              <a:buNone/>
            </a:pPr>
            <a:endParaRPr lang="en-US" sz="1500" dirty="0"/>
          </a:p>
          <a:p>
            <a:pPr indent="0" marL="0">
              <a:buNone/>
            </a:pPr>
            <a:r>
              <a:rPr lang="en-US" sz="1500" i="1" dirty="0">
                <a:solidFill>
                  <a:srgbClr val="1A1A2E"/>
                </a:solidFill>
                <a:latin typeface="Arial" pitchFamily="34" charset="0"/>
                <a:ea typeface="Arial" pitchFamily="34" charset="-122"/>
                <a:cs typeface="Arial" pitchFamily="34" charset="-120"/>
              </a:rPr>
              <a:t>Conseil important : L'apprentissage est très recommandé dans ce secteur. L'expérience et la passion comptent autant que les diplômes !</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9F0"/>
        </a:solidFill>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E85D04"/>
          </a:solidFill>
          <a:ln/>
        </p:spPr>
      </p:sp>
      <p:sp>
        <p:nvSpPr>
          <p:cNvPr id="3" name="Text 1"/>
          <p:cNvSpPr/>
          <p:nvPr/>
        </p:nvSpPr>
        <p:spPr>
          <a:xfrm>
            <a:off x="457200" y="274320"/>
            <a:ext cx="8229600" cy="502920"/>
          </a:xfrm>
          <a:prstGeom prst="rect">
            <a:avLst/>
          </a:prstGeom>
          <a:noFill/>
          <a:ln/>
        </p:spPr>
        <p:txBody>
          <a:bodyPr wrap="square" rtlCol="0" anchor="ctr"/>
          <a:lstStyle/>
          <a:p>
            <a:pPr indent="0" marL="0">
              <a:buNone/>
            </a:pPr>
            <a:r>
              <a:rPr lang="en-US" sz="2600" dirty="0">
                <a:solidFill>
                  <a:srgbClr val="1A1A2E"/>
                </a:solidFill>
                <a:latin typeface="Arial Black" pitchFamily="34" charset="0"/>
                <a:ea typeface="Arial Black" pitchFamily="34" charset="-122"/>
                <a:cs typeface="Arial Black" pitchFamily="34" charset="-120"/>
              </a:rPr>
              <a:t>Mon avis après cette recherche</a:t>
            </a:r>
            <a:endParaRPr lang="en-US" sz="2600" dirty="0"/>
          </a:p>
        </p:txBody>
      </p:sp>
      <p:sp>
        <p:nvSpPr>
          <p:cNvPr id="4" name="Shape 2"/>
          <p:cNvSpPr/>
          <p:nvPr/>
        </p:nvSpPr>
        <p:spPr>
          <a:xfrm>
            <a:off x="320040" y="914400"/>
            <a:ext cx="8503920" cy="3840480"/>
          </a:xfrm>
          <a:prstGeom prst="roundRect">
            <a:avLst>
              <a:gd name="adj" fmla="val 2381"/>
            </a:avLst>
          </a:prstGeom>
          <a:solidFill>
            <a:srgbClr val="FFFFFF"/>
          </a:solidFill>
          <a:ln/>
          <a:effectLst>
            <a:outerShdw sx="100000" sy="100000" kx="0" ky="0" algn="bl" rotWithShape="0" blurRad="63500" dist="25400" dir="8100000">
              <a:srgbClr val="000000">
                <a:alpha val="8000"/>
              </a:srgbClr>
            </a:outerShdw>
          </a:effectLst>
        </p:spPr>
      </p:sp>
      <p:pic>
        <p:nvPicPr>
          <p:cNvPr id="5" name="Image 0" descr="preencoded.png">    </p:cNvPr>
          <p:cNvPicPr>
            <a:picLocks noChangeAspect="1"/>
          </p:cNvPicPr>
          <p:nvPr/>
        </p:nvPicPr>
        <p:blipFill>
          <a:blip r:embed="rId1"/>
          <a:stretch>
            <a:fillRect/>
          </a:stretch>
        </p:blipFill>
        <p:spPr>
          <a:xfrm>
            <a:off x="502920" y="1051560"/>
            <a:ext cx="365760" cy="365760"/>
          </a:xfrm>
          <a:prstGeom prst="rect">
            <a:avLst/>
          </a:prstGeom>
        </p:spPr>
      </p:pic>
      <p:sp>
        <p:nvSpPr>
          <p:cNvPr id="6" name="Text 3"/>
          <p:cNvSpPr/>
          <p:nvPr/>
        </p:nvSpPr>
        <p:spPr>
          <a:xfrm>
            <a:off x="960120" y="1097280"/>
            <a:ext cx="7680960" cy="320040"/>
          </a:xfrm>
          <a:prstGeom prst="rect">
            <a:avLst/>
          </a:prstGeom>
          <a:noFill/>
          <a:ln/>
        </p:spPr>
        <p:txBody>
          <a:bodyPr wrap="square" rtlCol="0" anchor="ctr"/>
          <a:lstStyle/>
          <a:p>
            <a:pPr indent="0" marL="0">
              <a:buNone/>
            </a:pPr>
            <a:r>
              <a:rPr lang="en-US" sz="1400" i="1" dirty="0">
                <a:solidFill>
                  <a:srgbClr val="E85D04"/>
                </a:solidFill>
                <a:latin typeface="Arial" pitchFamily="34" charset="0"/>
                <a:ea typeface="Arial" pitchFamily="34" charset="-122"/>
                <a:cs typeface="Arial" pitchFamily="34" charset="-120"/>
              </a:rPr>
              <a:t>Après mes recherches sur ONISEP et cette réflexion...</a:t>
            </a:r>
            <a:endParaRPr lang="en-US" sz="1400" dirty="0"/>
          </a:p>
        </p:txBody>
      </p:sp>
      <p:sp>
        <p:nvSpPr>
          <p:cNvPr id="7" name="Text 4"/>
          <p:cNvSpPr/>
          <p:nvPr/>
        </p:nvSpPr>
        <p:spPr>
          <a:xfrm>
            <a:off x="502920" y="1554480"/>
            <a:ext cx="8138160" cy="3017520"/>
          </a:xfrm>
          <a:prstGeom prst="rect">
            <a:avLst/>
          </a:prstGeom>
          <a:noFill/>
          <a:ln/>
        </p:spPr>
        <p:txBody>
          <a:bodyPr wrap="square" rtlCol="0" anchor="ctr"/>
          <a:lstStyle/>
          <a:p>
            <a:pPr indent="0" marL="0">
              <a:buNone/>
            </a:pPr>
            <a:r>
              <a:rPr lang="en-US" sz="1500" b="1" dirty="0">
                <a:solidFill>
                  <a:srgbClr val="1A1A2E"/>
                </a:solidFill>
                <a:latin typeface="Arial" pitchFamily="34" charset="0"/>
                <a:ea typeface="Arial" pitchFamily="34" charset="-122"/>
                <a:cs typeface="Arial" pitchFamily="34" charset="-120"/>
              </a:rPr>
              <a:t>Oui, ce métier m'attire beaucoup car :</a:t>
            </a:r>
            <a:endParaRPr lang="en-US" sz="1500" dirty="0"/>
          </a:p>
          <a:p>
            <a:pPr indent="0" marL="0">
              <a:buNone/>
            </a:pPr>
            <a:r>
              <a:rPr lang="en-US" sz="1500" dirty="0">
                <a:solidFill>
                  <a:srgbClr val="1A1A2E"/>
                </a:solidFill>
                <a:latin typeface="Arial" pitchFamily="34" charset="0"/>
                <a:ea typeface="Arial" pitchFamily="34" charset="-122"/>
                <a:cs typeface="Arial" pitchFamily="34" charset="-120"/>
              </a:rPr>
              <a:t>• Il combine créativité, travail manuel et passion pour la gastronomie</a:t>
            </a:r>
            <a:endParaRPr lang="en-US" sz="1500" dirty="0"/>
          </a:p>
          <a:p>
            <a:pPr indent="0" marL="0">
              <a:buNone/>
            </a:pPr>
            <a:r>
              <a:rPr lang="en-US" sz="1500" dirty="0">
                <a:solidFill>
                  <a:srgbClr val="1A1A2E"/>
                </a:solidFill>
                <a:latin typeface="Arial" pitchFamily="34" charset="0"/>
                <a:ea typeface="Arial" pitchFamily="34" charset="-122"/>
                <a:cs typeface="Arial" pitchFamily="34" charset="-120"/>
              </a:rPr>
              <a:t>• C'est un métier vivant, en constante évolution avec les tendances</a:t>
            </a:r>
            <a:endParaRPr lang="en-US" sz="1500" dirty="0"/>
          </a:p>
          <a:p>
            <a:pPr indent="0" marL="0">
              <a:buNone/>
            </a:pPr>
            <a:r>
              <a:rPr lang="en-US" sz="1500" dirty="0">
                <a:solidFill>
                  <a:srgbClr val="1A1A2E"/>
                </a:solidFill>
                <a:latin typeface="Arial" pitchFamily="34" charset="0"/>
                <a:ea typeface="Arial" pitchFamily="34" charset="-122"/>
                <a:cs typeface="Arial" pitchFamily="34" charset="-120"/>
              </a:rPr>
              <a:t>• La satisfaction de faire plaisir aux clients est très gratifiante</a:t>
            </a:r>
            <a:endParaRPr lang="en-US" sz="1500" dirty="0"/>
          </a:p>
          <a:p>
            <a:pPr indent="0" marL="0">
              <a:buNone/>
            </a:pPr>
            <a:endParaRPr lang="en-US" sz="1500" dirty="0"/>
          </a:p>
          <a:p>
            <a:pPr indent="0" marL="0">
              <a:buNone/>
            </a:pPr>
            <a:r>
              <a:rPr lang="en-US" sz="1500" b="1" dirty="0">
                <a:solidFill>
                  <a:srgbClr val="1A1A2E"/>
                </a:solidFill>
                <a:latin typeface="Arial" pitchFamily="34" charset="0"/>
                <a:ea typeface="Arial" pitchFamily="34" charset="-122"/>
                <a:cs typeface="Arial" pitchFamily="34" charset="-120"/>
              </a:rPr>
              <a:t>Cependant, je suis conscient que :</a:t>
            </a:r>
            <a:endParaRPr lang="en-US" sz="1500" dirty="0"/>
          </a:p>
          <a:p>
            <a:pPr indent="0" marL="0">
              <a:buNone/>
            </a:pPr>
            <a:r>
              <a:rPr lang="en-US" sz="1500" dirty="0">
                <a:solidFill>
                  <a:srgbClr val="1A1A2E"/>
                </a:solidFill>
                <a:latin typeface="Arial" pitchFamily="34" charset="0"/>
                <a:ea typeface="Arial" pitchFamily="34" charset="-122"/>
                <a:cs typeface="Arial" pitchFamily="34" charset="-120"/>
              </a:rPr>
              <a:t>• Les horaires sont très contraignants et demandent une vraie vocation</a:t>
            </a:r>
            <a:endParaRPr lang="en-US" sz="1500" dirty="0"/>
          </a:p>
          <a:p>
            <a:pPr indent="0" marL="0">
              <a:buNone/>
            </a:pPr>
            <a:r>
              <a:rPr lang="en-US" sz="1500" dirty="0">
                <a:solidFill>
                  <a:srgbClr val="1A1A2E"/>
                </a:solidFill>
                <a:latin typeface="Arial" pitchFamily="34" charset="0"/>
                <a:ea typeface="Arial" pitchFamily="34" charset="-122"/>
                <a:cs typeface="Arial" pitchFamily="34" charset="-120"/>
              </a:rPr>
              <a:t>• Le travail est physique et stressant</a:t>
            </a:r>
            <a:endParaRPr lang="en-US" sz="1500" dirty="0"/>
          </a:p>
          <a:p>
            <a:pPr indent="0" marL="0">
              <a:buNone/>
            </a:pPr>
            <a:r>
              <a:rPr lang="en-US" sz="1500" dirty="0">
                <a:solidFill>
                  <a:srgbClr val="1A1A2E"/>
                </a:solidFill>
                <a:latin typeface="Arial" pitchFamily="34" charset="0"/>
                <a:ea typeface="Arial" pitchFamily="34" charset="-122"/>
                <a:cs typeface="Arial" pitchFamily="34" charset="-120"/>
              </a:rPr>
              <a:t>• Il faut bien réfléchir à l'équilibre avec la vie personnelle et familiale</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9F0"/>
        </a:solidFill>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E85D04"/>
          </a:solidFill>
          <a:ln/>
        </p:spPr>
      </p:sp>
      <p:sp>
        <p:nvSpPr>
          <p:cNvPr id="3" name="Text 1"/>
          <p:cNvSpPr/>
          <p:nvPr/>
        </p:nvSpPr>
        <p:spPr>
          <a:xfrm>
            <a:off x="457200" y="228600"/>
            <a:ext cx="8229600" cy="411480"/>
          </a:xfrm>
          <a:prstGeom prst="rect">
            <a:avLst/>
          </a:prstGeom>
          <a:noFill/>
          <a:ln/>
        </p:spPr>
        <p:txBody>
          <a:bodyPr wrap="square" rtlCol="0" anchor="ctr"/>
          <a:lstStyle/>
          <a:p>
            <a:pPr algn="ctr" indent="0" marL="0">
              <a:buNone/>
            </a:pPr>
            <a:r>
              <a:rPr lang="en-US" sz="2200" dirty="0">
                <a:solidFill>
                  <a:srgbClr val="1A1A2E"/>
                </a:solidFill>
                <a:latin typeface="Arial Black" pitchFamily="34" charset="0"/>
                <a:ea typeface="Arial Black" pitchFamily="34" charset="-122"/>
                <a:cs typeface="Arial Black" pitchFamily="34" charset="-120"/>
              </a:rPr>
              <a:t>Conclusion finale</a:t>
            </a:r>
            <a:endParaRPr lang="en-US" sz="2200" dirty="0"/>
          </a:p>
        </p:txBody>
      </p:sp>
      <p:sp>
        <p:nvSpPr>
          <p:cNvPr id="4" name="Shape 2"/>
          <p:cNvSpPr/>
          <p:nvPr/>
        </p:nvSpPr>
        <p:spPr>
          <a:xfrm>
            <a:off x="731520" y="777240"/>
            <a:ext cx="7680960" cy="1005840"/>
          </a:xfrm>
          <a:prstGeom prst="roundRect">
            <a:avLst>
              <a:gd name="adj" fmla="val 9091"/>
            </a:avLst>
          </a:prstGeom>
          <a:solidFill>
            <a:srgbClr val="E85D04"/>
          </a:solidFill>
          <a:ln/>
        </p:spPr>
      </p:sp>
      <p:sp>
        <p:nvSpPr>
          <p:cNvPr id="5" name="Text 3"/>
          <p:cNvSpPr/>
          <p:nvPr/>
        </p:nvSpPr>
        <p:spPr>
          <a:xfrm>
            <a:off x="731520" y="822960"/>
            <a:ext cx="7680960" cy="914400"/>
          </a:xfrm>
          <a:prstGeom prst="rect">
            <a:avLst/>
          </a:prstGeom>
          <a:noFill/>
          <a:ln/>
        </p:spPr>
        <p:txBody>
          <a:bodyPr wrap="square" rtlCol="0" anchor="ctr"/>
          <a:lstStyle/>
          <a:p>
            <a:pPr algn="ctr" indent="0" marL="0">
              <a:buNone/>
            </a:pPr>
            <a:r>
              <a:rPr lang="en-US" sz="2600" dirty="0">
                <a:solidFill>
                  <a:srgbClr val="FFFFFF"/>
                </a:solidFill>
                <a:latin typeface="Arial Black" pitchFamily="34" charset="0"/>
                <a:ea typeface="Arial Black" pitchFamily="34" charset="-122"/>
                <a:cs typeface="Arial Black" pitchFamily="34" charset="-120"/>
              </a:rPr>
              <a:t>Cuisiner avec passion, servir avec le cœur !</a:t>
            </a:r>
            <a:endParaRPr lang="en-US" sz="2600" dirty="0"/>
          </a:p>
        </p:txBody>
      </p:sp>
      <p:pic>
        <p:nvPicPr>
          <p:cNvPr id="6" name="Image 0" descr="/home/workdir/artifacts/searched_images/DAdEv.jpg">    </p:cNvPr>
          <p:cNvPicPr>
            <a:picLocks noChangeAspect="1"/>
          </p:cNvPicPr>
          <p:nvPr/>
        </p:nvPicPr>
        <p:blipFill>
          <a:blip r:embed="rId1"/>
          <a:srcRect l="0" r="0" t="0" b="0"/>
          <a:stretch/>
        </p:blipFill>
        <p:spPr>
          <a:xfrm>
            <a:off x="457200" y="1965960"/>
            <a:ext cx="2011680" cy="2011680"/>
          </a:xfrm>
          <a:prstGeom prst="rect">
            <a:avLst/>
          </a:prstGeom>
        </p:spPr>
      </p:pic>
      <p:pic>
        <p:nvPicPr>
          <p:cNvPr id="7" name="Image 1" descr="/home/workdir/artifacts/searched_images/sEp6Z.jpg">    </p:cNvPr>
          <p:cNvPicPr>
            <a:picLocks noChangeAspect="1"/>
          </p:cNvPicPr>
          <p:nvPr/>
        </p:nvPicPr>
        <p:blipFill>
          <a:blip r:embed="rId2"/>
          <a:srcRect l="0" r="0" t="0" b="0"/>
          <a:stretch/>
        </p:blipFill>
        <p:spPr>
          <a:xfrm>
            <a:off x="2651760" y="1965960"/>
            <a:ext cx="2011680" cy="2011680"/>
          </a:xfrm>
          <a:prstGeom prst="rect">
            <a:avLst/>
          </a:prstGeom>
        </p:spPr>
      </p:pic>
      <p:pic>
        <p:nvPicPr>
          <p:cNvPr id="8" name="Image 2" descr="/home/workdir/artifacts/searched_images/5EtUp.jpg">    </p:cNvPr>
          <p:cNvPicPr>
            <a:picLocks noChangeAspect="1"/>
          </p:cNvPicPr>
          <p:nvPr/>
        </p:nvPicPr>
        <p:blipFill>
          <a:blip r:embed="rId3"/>
          <a:srcRect l="0" r="0" t="0" b="0"/>
          <a:stretch/>
        </p:blipFill>
        <p:spPr>
          <a:xfrm>
            <a:off x="4846320" y="1965960"/>
            <a:ext cx="2011680" cy="2011680"/>
          </a:xfrm>
          <a:prstGeom prst="rect">
            <a:avLst/>
          </a:prstGeom>
        </p:spPr>
      </p:pic>
      <p:pic>
        <p:nvPicPr>
          <p:cNvPr id="9" name="Image 3" descr="/home/workdir/artifacts/searched_images/HBC92.jpg">    </p:cNvPr>
          <p:cNvPicPr>
            <a:picLocks noChangeAspect="1"/>
          </p:cNvPicPr>
          <p:nvPr/>
        </p:nvPicPr>
        <p:blipFill>
          <a:blip r:embed="rId4"/>
          <a:srcRect l="0" r="0" t="0" b="0"/>
          <a:stretch/>
        </p:blipFill>
        <p:spPr>
          <a:xfrm>
            <a:off x="7040880" y="1965960"/>
            <a:ext cx="2011680" cy="2011680"/>
          </a:xfrm>
          <a:prstGeom prst="rect">
            <a:avLst/>
          </a:prstGeom>
        </p:spPr>
      </p:pic>
      <p:sp>
        <p:nvSpPr>
          <p:cNvPr id="10" name="Text 4"/>
          <p:cNvSpPr/>
          <p:nvPr/>
        </p:nvSpPr>
        <p:spPr>
          <a:xfrm>
            <a:off x="457200" y="4114800"/>
            <a:ext cx="8229600" cy="365760"/>
          </a:xfrm>
          <a:prstGeom prst="rect">
            <a:avLst/>
          </a:prstGeom>
          <a:noFill/>
          <a:ln/>
        </p:spPr>
        <p:txBody>
          <a:bodyPr wrap="square" rtlCol="0" anchor="ctr"/>
          <a:lstStyle/>
          <a:p>
            <a:pPr algn="ctr" indent="0" marL="0">
              <a:buNone/>
            </a:pPr>
            <a:r>
              <a:rPr lang="en-US" sz="1400" i="1" dirty="0">
                <a:solidFill>
                  <a:srgbClr val="6B7280"/>
                </a:solidFill>
                <a:latin typeface="Arial" pitchFamily="34" charset="0"/>
                <a:ea typeface="Arial" pitchFamily="34" charset="-122"/>
                <a:cs typeface="Arial" pitchFamily="34" charset="-120"/>
              </a:rPr>
              <a:t>Passion • Créativité • Équipe • Satisfaction</a:t>
            </a:r>
            <a:endParaRPr lang="en-US" sz="1400" dirty="0"/>
          </a:p>
        </p:txBody>
      </p:sp>
      <p:sp>
        <p:nvSpPr>
          <p:cNvPr id="11" name="Text 5"/>
          <p:cNvSpPr/>
          <p:nvPr/>
        </p:nvSpPr>
        <p:spPr>
          <a:xfrm>
            <a:off x="457200" y="4572000"/>
            <a:ext cx="8229600" cy="365760"/>
          </a:xfrm>
          <a:prstGeom prst="rect">
            <a:avLst/>
          </a:prstGeom>
          <a:noFill/>
          <a:ln/>
        </p:spPr>
        <p:txBody>
          <a:bodyPr wrap="square" rtlCol="0" anchor="ctr"/>
          <a:lstStyle/>
          <a:p>
            <a:pPr algn="ctr" indent="0" marL="0">
              <a:buNone/>
            </a:pPr>
            <a:r>
              <a:rPr lang="en-US" sz="1600" b="1" dirty="0">
                <a:solidFill>
                  <a:srgbClr val="E85D04"/>
                </a:solidFill>
                <a:latin typeface="Arial" pitchFamily="34" charset="0"/>
                <a:ea typeface="Arial" pitchFamily="34" charset="-122"/>
                <a:cs typeface="Arial" pitchFamily="34" charset="-120"/>
              </a:rPr>
              <a:t>Merci de votre attention !</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Exposé : Le métier de Cuisinier / Chef de cuisine</dc:title>
  <dc:subject>Préparation oral DNB 3ème - 8 diapositives</dc:subject>
  <dc:creator>Anton Soltani - 4ème</dc:creator>
  <cp:lastModifiedBy>Anton Soltani - 4ème</cp:lastModifiedBy>
  <cp:revision>1</cp:revision>
  <dcterms:created xsi:type="dcterms:W3CDTF">2026-06-22T09:51:07Z</dcterms:created>
  <dcterms:modified xsi:type="dcterms:W3CDTF">2026-06-22T09:51:07Z</dcterms:modified>
</cp:coreProperties>
</file>